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notesSlides/notesSlide41.xml" ContentType="application/vnd.openxmlformats-officedocument.presentationml.notesSlide+xml"/>
  <Override PartName="/ppt/tags/tag317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44.xml" ContentType="application/vnd.openxmlformats-officedocument.presentationml.slide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notesSlides/notesSlide43.xml" ContentType="application/vnd.openxmlformats-officedocument.presentationml.notesSlide+xml"/>
  <Override PartName="/ppt/tags/tag319.xml" ContentType="application/vnd.openxmlformats-officedocument.presentationml.tags+xml"/>
  <Override PartName="/ppt/notesSlides/notesSlide54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notesSlides/notesSlide32.xml" ContentType="application/vnd.openxmlformats-officedocument.presentationml.notesSlide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notesSlides/notesSlide37.xml" ContentType="application/vnd.openxmlformats-officedocument.presentationml.notesSlide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notesSlides/notesSlide40.xml" ContentType="application/vnd.openxmlformats-officedocument.presentationml.notesSlide+xml"/>
  <Override PartName="/ppt/tags/tag316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notesSlides/notesSlide39.xml" ContentType="application/vnd.openxmlformats-officedocument.presentationml.notesSlide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notesSlides/notesSlide42.xml" ContentType="application/vnd.openxmlformats-officedocument.presentationml.notesSlide+xml"/>
  <Override PartName="/ppt/tags/tag318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notesSlides/notesSlide31.xml" ContentType="application/vnd.openxmlformats-officedocument.presentationml.notesSlide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notesSlides/notesSlide33.xml" ContentType="application/vnd.openxmlformats-officedocument.presentationml.notesSlide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notesSlides/notesSlide49.xml" ContentType="application/vnd.openxmlformats-officedocument.presentationml.notesSlide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696" r:id="rId3"/>
  </p:sldMasterIdLst>
  <p:notesMasterIdLst>
    <p:notesMasterId r:id="rId59"/>
  </p:notesMasterIdLst>
  <p:sldIdLst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345" r:id="rId25"/>
    <p:sldId id="346" r:id="rId26"/>
    <p:sldId id="347" r:id="rId27"/>
    <p:sldId id="348" r:id="rId28"/>
    <p:sldId id="349" r:id="rId29"/>
    <p:sldId id="323" r:id="rId30"/>
    <p:sldId id="371" r:id="rId31"/>
    <p:sldId id="372" r:id="rId32"/>
    <p:sldId id="373" r:id="rId33"/>
    <p:sldId id="374" r:id="rId34"/>
    <p:sldId id="354" r:id="rId35"/>
    <p:sldId id="357" r:id="rId36"/>
    <p:sldId id="375" r:id="rId37"/>
    <p:sldId id="356" r:id="rId38"/>
    <p:sldId id="363" r:id="rId39"/>
    <p:sldId id="369" r:id="rId40"/>
    <p:sldId id="360" r:id="rId41"/>
    <p:sldId id="359" r:id="rId42"/>
    <p:sldId id="361" r:id="rId43"/>
    <p:sldId id="362" r:id="rId44"/>
    <p:sldId id="329" r:id="rId45"/>
    <p:sldId id="332" r:id="rId46"/>
    <p:sldId id="333" r:id="rId47"/>
    <p:sldId id="364" r:id="rId48"/>
    <p:sldId id="365" r:id="rId49"/>
    <p:sldId id="366" r:id="rId50"/>
    <p:sldId id="367" r:id="rId51"/>
    <p:sldId id="379" r:id="rId52"/>
    <p:sldId id="368" r:id="rId53"/>
    <p:sldId id="409" r:id="rId54"/>
    <p:sldId id="410" r:id="rId55"/>
    <p:sldId id="411" r:id="rId56"/>
    <p:sldId id="412" r:id="rId57"/>
    <p:sldId id="413" r:id="rId58"/>
  </p:sldIdLst>
  <p:sldSz cx="9144000" cy="6858000" type="screen4x3"/>
  <p:notesSz cx="6858000" cy="9144000"/>
  <p:embeddedFontLs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Trebuchet MS" pitchFamily="34" charset="0"/>
      <p:regular r:id="rId64"/>
      <p:bold r:id="rId65"/>
      <p:italic r:id="rId66"/>
      <p:boldItalic r:id="rId67"/>
    </p:embeddedFont>
    <p:embeddedFont>
      <p:font typeface="CMMI10" pitchFamily="34" charset="0"/>
      <p:regular r:id="rId68"/>
    </p:embeddedFont>
    <p:embeddedFont>
      <p:font typeface="CMR10" pitchFamily="34" charset="0"/>
      <p:regular r:id="rId69"/>
    </p:embeddedFont>
    <p:embeddedFont>
      <p:font typeface="MSBM10" pitchFamily="34" charset="0"/>
      <p:regular r:id="rId70"/>
    </p:embeddedFont>
    <p:embeddedFont>
      <p:font typeface="CMMI7" pitchFamily="34" charset="0"/>
      <p:regular r:id="rId71"/>
    </p:embeddedFont>
    <p:embeddedFont>
      <p:font typeface="CMSY10ORIG" pitchFamily="34" charset="0"/>
      <p:regular r:id="rId72"/>
    </p:embeddedFont>
    <p:embeddedFont>
      <p:font typeface="Verdana" pitchFamily="34" charset="0"/>
      <p:regular r:id="rId73"/>
      <p:bold r:id="rId74"/>
      <p:italic r:id="rId75"/>
      <p:boldItalic r:id="rId76"/>
    </p:embeddedFont>
    <p:embeddedFont>
      <p:font typeface="ＭＳ Ｐゴシック" pitchFamily="34" charset="-128"/>
      <p:regular r:id="rId77"/>
    </p:embeddedFont>
  </p:embeddedFontLst>
  <p:custDataLst>
    <p:tags r:id="rId7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font" Target="fonts/font17.fntdata"/><Relationship Id="rId7" Type="http://schemas.openxmlformats.org/officeDocument/2006/relationships/slide" Target="slides/slide4.xml"/><Relationship Id="rId71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font" Target="fonts/font2.fntdata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3.fntdata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7A503-36ED-422C-B03D-D4010E94E515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A0647-C119-4650-AF2C-009A4FCA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C7F-C1AF-476F-B8EF-35A0FC61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2D96-BC35-41BC-8D80-364744DB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BE43-E8FE-407C-8A6C-F7D4A32E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5011-7B80-4614-9DDD-1C085E13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6736-17FC-4F58-9738-9951D687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2268-FA52-4742-BA49-AB5D53E8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C7B-1204-4703-BF5B-9D3FB381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9AAB-75A6-4FE1-AAF4-8788A545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E321-8797-45DF-8CB6-FA8091B5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C9C5-003A-4ADA-A98A-ECAA3BC8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8795-7516-45C0-AFCD-B7C5ACE6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0A5FE-56CE-4710-A242-18B3AAED80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E2FB-362E-48B3-8351-3630123CD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E8A7-A55F-4320-9D80-46148B58D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37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6.png"/><Relationship Id="rId5" Type="http://schemas.openxmlformats.org/officeDocument/2006/relationships/tags" Target="../tags/tag64.xml"/><Relationship Id="rId10" Type="http://schemas.openxmlformats.org/officeDocument/2006/relationships/image" Target="../media/image33.jpeg"/><Relationship Id="rId4" Type="http://schemas.openxmlformats.org/officeDocument/2006/relationships/tags" Target="../tags/tag63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4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69.xml"/><Relationship Id="rId7" Type="http://schemas.openxmlformats.org/officeDocument/2006/relationships/image" Target="../media/image4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1.png"/><Relationship Id="rId4" Type="http://schemas.openxmlformats.org/officeDocument/2006/relationships/tags" Target="../tags/tag70.xml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54.png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50.png"/><Relationship Id="rId5" Type="http://schemas.openxmlformats.org/officeDocument/2006/relationships/tags" Target="../tags/tag75.xml"/><Relationship Id="rId10" Type="http://schemas.openxmlformats.org/officeDocument/2006/relationships/image" Target="../media/image52.png"/><Relationship Id="rId4" Type="http://schemas.openxmlformats.org/officeDocument/2006/relationships/tags" Target="../tags/tag74.xml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55.pn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3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50.png"/><Relationship Id="rId5" Type="http://schemas.openxmlformats.org/officeDocument/2006/relationships/tags" Target="../tags/tag81.xml"/><Relationship Id="rId10" Type="http://schemas.openxmlformats.org/officeDocument/2006/relationships/image" Target="../media/image52.png"/><Relationship Id="rId4" Type="http://schemas.openxmlformats.org/officeDocument/2006/relationships/tags" Target="../tags/tag80.xml"/><Relationship Id="rId9" Type="http://schemas.openxmlformats.org/officeDocument/2006/relationships/image" Target="../media/image48.pn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30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3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50.png"/><Relationship Id="rId5" Type="http://schemas.openxmlformats.org/officeDocument/2006/relationships/tags" Target="../tags/tag87.xml"/><Relationship Id="rId10" Type="http://schemas.openxmlformats.org/officeDocument/2006/relationships/image" Target="../media/image52.png"/><Relationship Id="rId4" Type="http://schemas.openxmlformats.org/officeDocument/2006/relationships/tags" Target="../tags/tag86.xml"/><Relationship Id="rId9" Type="http://schemas.openxmlformats.org/officeDocument/2006/relationships/image" Target="../media/image48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30.png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50.png"/><Relationship Id="rId5" Type="http://schemas.openxmlformats.org/officeDocument/2006/relationships/tags" Target="../tags/tag93.xml"/><Relationship Id="rId10" Type="http://schemas.openxmlformats.org/officeDocument/2006/relationships/image" Target="../media/image52.png"/><Relationship Id="rId4" Type="http://schemas.openxmlformats.org/officeDocument/2006/relationships/tags" Target="../tags/tag92.xml"/><Relationship Id="rId9" Type="http://schemas.openxmlformats.org/officeDocument/2006/relationships/image" Target="../media/image48.pn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tags" Target="../tags/tag5.xml"/><Relationship Id="rId21" Type="http://schemas.openxmlformats.org/officeDocument/2006/relationships/image" Target="../media/image14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1.jpeg"/><Relationship Id="rId25" Type="http://schemas.openxmlformats.org/officeDocument/2006/relationships/image" Target="../media/image18.png"/><Relationship Id="rId2" Type="http://schemas.openxmlformats.org/officeDocument/2006/relationships/tags" Target="../tags/tag4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7.png"/><Relationship Id="rId5" Type="http://schemas.openxmlformats.org/officeDocument/2006/relationships/tags" Target="../tags/tag7.xml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openxmlformats.org/officeDocument/2006/relationships/tags" Target="../tags/tag12.xml"/><Relationship Id="rId19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01.xml"/><Relationship Id="rId7" Type="http://schemas.openxmlformats.org/officeDocument/2006/relationships/image" Target="../media/image59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58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04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60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62.png"/><Relationship Id="rId5" Type="http://schemas.openxmlformats.org/officeDocument/2006/relationships/tags" Target="../tags/tag106.xml"/><Relationship Id="rId10" Type="http://schemas.openxmlformats.org/officeDocument/2006/relationships/image" Target="../media/image61.png"/><Relationship Id="rId4" Type="http://schemas.openxmlformats.org/officeDocument/2006/relationships/tags" Target="../tags/tag105.xml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notesSlide" Target="../notesSlides/notesSlide22.xml"/><Relationship Id="rId18" Type="http://schemas.openxmlformats.org/officeDocument/2006/relationships/image" Target="../media/image66.emf"/><Relationship Id="rId3" Type="http://schemas.openxmlformats.org/officeDocument/2006/relationships/tags" Target="../tags/tag109.xml"/><Relationship Id="rId21" Type="http://schemas.openxmlformats.org/officeDocument/2006/relationships/image" Target="../media/image69.png"/><Relationship Id="rId7" Type="http://schemas.openxmlformats.org/officeDocument/2006/relationships/tags" Target="../tags/tag113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65.png"/><Relationship Id="rId2" Type="http://schemas.openxmlformats.org/officeDocument/2006/relationships/tags" Target="../tags/tag108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tags" Target="../tags/tag116.xml"/><Relationship Id="rId19" Type="http://schemas.openxmlformats.org/officeDocument/2006/relationships/image" Target="../media/image67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61.png"/><Relationship Id="rId22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120.xml"/><Relationship Id="rId7" Type="http://schemas.openxmlformats.org/officeDocument/2006/relationships/image" Target="../media/image62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4.png"/><Relationship Id="rId4" Type="http://schemas.openxmlformats.org/officeDocument/2006/relationships/tags" Target="../tags/tag121.xml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124.xml"/><Relationship Id="rId7" Type="http://schemas.openxmlformats.org/officeDocument/2006/relationships/image" Target="../media/image75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2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13" Type="http://schemas.openxmlformats.org/officeDocument/2006/relationships/image" Target="../media/image78.png"/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77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76.png"/><Relationship Id="rId5" Type="http://schemas.openxmlformats.org/officeDocument/2006/relationships/tags" Target="../tags/tag129.xml"/><Relationship Id="rId10" Type="http://schemas.openxmlformats.org/officeDocument/2006/relationships/image" Target="../media/image75.png"/><Relationship Id="rId4" Type="http://schemas.openxmlformats.org/officeDocument/2006/relationships/tags" Target="../tags/tag128.xml"/><Relationship Id="rId9" Type="http://schemas.openxmlformats.org/officeDocument/2006/relationships/image" Target="../media/image62.png"/><Relationship Id="rId1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1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80.png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135.xml"/><Relationship Id="rId7" Type="http://schemas.openxmlformats.org/officeDocument/2006/relationships/notesSlide" Target="../notesSlides/notesSlide27.xml"/><Relationship Id="rId12" Type="http://schemas.openxmlformats.org/officeDocument/2006/relationships/image" Target="../media/image58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86.png"/><Relationship Id="rId5" Type="http://schemas.openxmlformats.org/officeDocument/2006/relationships/tags" Target="../tags/tag137.xml"/><Relationship Id="rId10" Type="http://schemas.openxmlformats.org/officeDocument/2006/relationships/image" Target="../media/image85.png"/><Relationship Id="rId4" Type="http://schemas.openxmlformats.org/officeDocument/2006/relationships/tags" Target="../tags/tag136.xml"/><Relationship Id="rId9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13" Type="http://schemas.openxmlformats.org/officeDocument/2006/relationships/image" Target="../media/image84.png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8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image" Target="../media/image87.png"/><Relationship Id="rId5" Type="http://schemas.openxmlformats.org/officeDocument/2006/relationships/tags" Target="../tags/tag142.xml"/><Relationship Id="rId10" Type="http://schemas.openxmlformats.org/officeDocument/2006/relationships/image" Target="../media/image86.png"/><Relationship Id="rId4" Type="http://schemas.openxmlformats.org/officeDocument/2006/relationships/tags" Target="../tags/tag141.xml"/><Relationship Id="rId9" Type="http://schemas.openxmlformats.org/officeDocument/2006/relationships/image" Target="../media/image83.png"/><Relationship Id="rId1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86.png"/><Relationship Id="rId18" Type="http://schemas.openxmlformats.org/officeDocument/2006/relationships/image" Target="../media/image87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83.png"/><Relationship Id="rId17" Type="http://schemas.openxmlformats.org/officeDocument/2006/relationships/image" Target="../media/image58.png"/><Relationship Id="rId2" Type="http://schemas.openxmlformats.org/officeDocument/2006/relationships/tags" Target="../tags/tag145.xml"/><Relationship Id="rId16" Type="http://schemas.openxmlformats.org/officeDocument/2006/relationships/image" Target="../media/image90.png"/><Relationship Id="rId20" Type="http://schemas.openxmlformats.org/officeDocument/2006/relationships/image" Target="../media/image85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notesSlide" Target="../notesSlides/notesSlide29.xml"/><Relationship Id="rId5" Type="http://schemas.openxmlformats.org/officeDocument/2006/relationships/tags" Target="../tags/tag148.xml"/><Relationship Id="rId15" Type="http://schemas.openxmlformats.org/officeDocument/2006/relationships/image" Target="../media/image89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84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2.png"/><Relationship Id="rId5" Type="http://schemas.openxmlformats.org/officeDocument/2006/relationships/tags" Target="../tags/tag19.xml"/><Relationship Id="rId10" Type="http://schemas.openxmlformats.org/officeDocument/2006/relationships/image" Target="../media/image21.png"/><Relationship Id="rId4" Type="http://schemas.openxmlformats.org/officeDocument/2006/relationships/tags" Target="../tags/tag18.xml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image" Target="../media/image86.png"/><Relationship Id="rId18" Type="http://schemas.openxmlformats.org/officeDocument/2006/relationships/image" Target="../media/image87.png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image" Target="../media/image83.png"/><Relationship Id="rId17" Type="http://schemas.openxmlformats.org/officeDocument/2006/relationships/image" Target="../media/image58.png"/><Relationship Id="rId2" Type="http://schemas.openxmlformats.org/officeDocument/2006/relationships/tags" Target="../tags/tag154.xml"/><Relationship Id="rId16" Type="http://schemas.openxmlformats.org/officeDocument/2006/relationships/image" Target="../media/image90.png"/><Relationship Id="rId20" Type="http://schemas.openxmlformats.org/officeDocument/2006/relationships/image" Target="../media/image85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notesSlide" Target="../notesSlides/notesSlide30.xml"/><Relationship Id="rId5" Type="http://schemas.openxmlformats.org/officeDocument/2006/relationships/tags" Target="../tags/tag157.xml"/><Relationship Id="rId15" Type="http://schemas.openxmlformats.org/officeDocument/2006/relationships/image" Target="../media/image89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84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86.png"/><Relationship Id="rId18" Type="http://schemas.openxmlformats.org/officeDocument/2006/relationships/image" Target="../media/image87.pn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image" Target="../media/image83.png"/><Relationship Id="rId17" Type="http://schemas.openxmlformats.org/officeDocument/2006/relationships/image" Target="../media/image91.png"/><Relationship Id="rId2" Type="http://schemas.openxmlformats.org/officeDocument/2006/relationships/tags" Target="../tags/tag163.xml"/><Relationship Id="rId16" Type="http://schemas.openxmlformats.org/officeDocument/2006/relationships/image" Target="../media/image90.png"/><Relationship Id="rId20" Type="http://schemas.openxmlformats.org/officeDocument/2006/relationships/image" Target="../media/image85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166.xml"/><Relationship Id="rId15" Type="http://schemas.openxmlformats.org/officeDocument/2006/relationships/image" Target="../media/image89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84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93.png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92.png"/><Relationship Id="rId2" Type="http://schemas.openxmlformats.org/officeDocument/2006/relationships/tags" Target="../tags/tag172.xml"/><Relationship Id="rId16" Type="http://schemas.openxmlformats.org/officeDocument/2006/relationships/image" Target="../media/image85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86.png"/><Relationship Id="rId5" Type="http://schemas.openxmlformats.org/officeDocument/2006/relationships/tags" Target="../tags/tag175.xml"/><Relationship Id="rId15" Type="http://schemas.openxmlformats.org/officeDocument/2006/relationships/image" Target="../media/image84.png"/><Relationship Id="rId10" Type="http://schemas.openxmlformats.org/officeDocument/2006/relationships/image" Target="../media/image83.png"/><Relationship Id="rId4" Type="http://schemas.openxmlformats.org/officeDocument/2006/relationships/tags" Target="../tags/tag174.xml"/><Relationship Id="rId9" Type="http://schemas.openxmlformats.org/officeDocument/2006/relationships/notesSlide" Target="../notesSlides/notesSlide32.xml"/><Relationship Id="rId1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image" Target="../media/image86.png"/><Relationship Id="rId18" Type="http://schemas.openxmlformats.org/officeDocument/2006/relationships/image" Target="../media/image58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83.png"/><Relationship Id="rId17" Type="http://schemas.openxmlformats.org/officeDocument/2006/relationships/image" Target="../media/image59.png"/><Relationship Id="rId2" Type="http://schemas.openxmlformats.org/officeDocument/2006/relationships/tags" Target="../tags/tag179.xml"/><Relationship Id="rId16" Type="http://schemas.openxmlformats.org/officeDocument/2006/relationships/image" Target="../media/image13.png"/><Relationship Id="rId20" Type="http://schemas.openxmlformats.org/officeDocument/2006/relationships/image" Target="../media/image85.pn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notesSlide" Target="../notesSlides/notesSlide33.xml"/><Relationship Id="rId5" Type="http://schemas.openxmlformats.org/officeDocument/2006/relationships/tags" Target="../tags/tag182.xml"/><Relationship Id="rId15" Type="http://schemas.openxmlformats.org/officeDocument/2006/relationships/image" Target="../media/image93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84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86.png"/><Relationship Id="rId18" Type="http://schemas.openxmlformats.org/officeDocument/2006/relationships/image" Target="../media/image58.png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83.png"/><Relationship Id="rId17" Type="http://schemas.openxmlformats.org/officeDocument/2006/relationships/image" Target="../media/image59.png"/><Relationship Id="rId2" Type="http://schemas.openxmlformats.org/officeDocument/2006/relationships/tags" Target="../tags/tag188.xml"/><Relationship Id="rId16" Type="http://schemas.openxmlformats.org/officeDocument/2006/relationships/image" Target="../media/image13.png"/><Relationship Id="rId20" Type="http://schemas.openxmlformats.org/officeDocument/2006/relationships/image" Target="../media/image85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notesSlide" Target="../notesSlides/notesSlide34.xml"/><Relationship Id="rId5" Type="http://schemas.openxmlformats.org/officeDocument/2006/relationships/tags" Target="../tags/tag191.xml"/><Relationship Id="rId15" Type="http://schemas.openxmlformats.org/officeDocument/2006/relationships/image" Target="../media/image93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84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86.png"/><Relationship Id="rId18" Type="http://schemas.openxmlformats.org/officeDocument/2006/relationships/image" Target="../media/image85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image" Target="../media/image83.png"/><Relationship Id="rId17" Type="http://schemas.openxmlformats.org/officeDocument/2006/relationships/image" Target="../media/image84.png"/><Relationship Id="rId2" Type="http://schemas.openxmlformats.org/officeDocument/2006/relationships/tags" Target="../tags/tag197.xml"/><Relationship Id="rId16" Type="http://schemas.openxmlformats.org/officeDocument/2006/relationships/image" Target="../media/image94.pn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notesSlide" Target="../notesSlides/notesSlide35.xml"/><Relationship Id="rId5" Type="http://schemas.openxmlformats.org/officeDocument/2006/relationships/tags" Target="../tags/tag200.xml"/><Relationship Id="rId15" Type="http://schemas.openxmlformats.org/officeDocument/2006/relationships/image" Target="../media/image93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notesSlide" Target="../notesSlides/notesSlide36.xml"/><Relationship Id="rId18" Type="http://schemas.openxmlformats.org/officeDocument/2006/relationships/image" Target="../media/image95.png"/><Relationship Id="rId3" Type="http://schemas.openxmlformats.org/officeDocument/2006/relationships/tags" Target="../tags/tag207.xml"/><Relationship Id="rId21" Type="http://schemas.openxmlformats.org/officeDocument/2006/relationships/image" Target="../media/image85.png"/><Relationship Id="rId7" Type="http://schemas.openxmlformats.org/officeDocument/2006/relationships/tags" Target="../tags/tag211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93.png"/><Relationship Id="rId2" Type="http://schemas.openxmlformats.org/officeDocument/2006/relationships/tags" Target="../tags/tag206.xml"/><Relationship Id="rId16" Type="http://schemas.openxmlformats.org/officeDocument/2006/relationships/image" Target="../media/image92.png"/><Relationship Id="rId20" Type="http://schemas.openxmlformats.org/officeDocument/2006/relationships/image" Target="../media/image84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image" Target="../media/image86.png"/><Relationship Id="rId10" Type="http://schemas.openxmlformats.org/officeDocument/2006/relationships/tags" Target="../tags/tag214.xml"/><Relationship Id="rId19" Type="http://schemas.openxmlformats.org/officeDocument/2006/relationships/image" Target="../media/image96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93.png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92.png"/><Relationship Id="rId2" Type="http://schemas.openxmlformats.org/officeDocument/2006/relationships/tags" Target="../tags/tag217.xml"/><Relationship Id="rId16" Type="http://schemas.openxmlformats.org/officeDocument/2006/relationships/image" Target="../media/image85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86.png"/><Relationship Id="rId5" Type="http://schemas.openxmlformats.org/officeDocument/2006/relationships/tags" Target="../tags/tag220.xml"/><Relationship Id="rId15" Type="http://schemas.openxmlformats.org/officeDocument/2006/relationships/image" Target="../media/image84.png"/><Relationship Id="rId10" Type="http://schemas.openxmlformats.org/officeDocument/2006/relationships/image" Target="../media/image83.png"/><Relationship Id="rId4" Type="http://schemas.openxmlformats.org/officeDocument/2006/relationships/tags" Target="../tags/tag219.xml"/><Relationship Id="rId9" Type="http://schemas.openxmlformats.org/officeDocument/2006/relationships/notesSlide" Target="../notesSlides/notesSlide37.xml"/><Relationship Id="rId1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83.png"/><Relationship Id="rId18" Type="http://schemas.openxmlformats.org/officeDocument/2006/relationships/image" Target="../media/image95.png"/><Relationship Id="rId3" Type="http://schemas.openxmlformats.org/officeDocument/2006/relationships/tags" Target="../tags/tag225.xml"/><Relationship Id="rId21" Type="http://schemas.openxmlformats.org/officeDocument/2006/relationships/image" Target="../media/image84.png"/><Relationship Id="rId7" Type="http://schemas.openxmlformats.org/officeDocument/2006/relationships/tags" Target="../tags/tag229.xml"/><Relationship Id="rId12" Type="http://schemas.openxmlformats.org/officeDocument/2006/relationships/notesSlide" Target="../notesSlides/notesSlide38.xml"/><Relationship Id="rId17" Type="http://schemas.openxmlformats.org/officeDocument/2006/relationships/image" Target="../media/image93.png"/><Relationship Id="rId2" Type="http://schemas.openxmlformats.org/officeDocument/2006/relationships/tags" Target="../tags/tag224.xml"/><Relationship Id="rId16" Type="http://schemas.openxmlformats.org/officeDocument/2006/relationships/image" Target="../media/image98.png"/><Relationship Id="rId20" Type="http://schemas.openxmlformats.org/officeDocument/2006/relationships/image" Target="../media/image100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27.xml"/><Relationship Id="rId15" Type="http://schemas.openxmlformats.org/officeDocument/2006/relationships/image" Target="../media/image97.png"/><Relationship Id="rId10" Type="http://schemas.openxmlformats.org/officeDocument/2006/relationships/tags" Target="../tags/tag232.xml"/><Relationship Id="rId19" Type="http://schemas.openxmlformats.org/officeDocument/2006/relationships/image" Target="../media/image99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image" Target="../media/image86.png"/><Relationship Id="rId22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image" Target="../media/image83.png"/><Relationship Id="rId18" Type="http://schemas.openxmlformats.org/officeDocument/2006/relationships/image" Target="../media/image97.png"/><Relationship Id="rId3" Type="http://schemas.openxmlformats.org/officeDocument/2006/relationships/tags" Target="../tags/tag235.xml"/><Relationship Id="rId21" Type="http://schemas.openxmlformats.org/officeDocument/2006/relationships/image" Target="../media/image84.png"/><Relationship Id="rId7" Type="http://schemas.openxmlformats.org/officeDocument/2006/relationships/tags" Target="../tags/tag239.xml"/><Relationship Id="rId12" Type="http://schemas.openxmlformats.org/officeDocument/2006/relationships/notesSlide" Target="../notesSlides/notesSlide39.xml"/><Relationship Id="rId17" Type="http://schemas.openxmlformats.org/officeDocument/2006/relationships/image" Target="../media/image102.png"/><Relationship Id="rId2" Type="http://schemas.openxmlformats.org/officeDocument/2006/relationships/tags" Target="../tags/tag234.xml"/><Relationship Id="rId16" Type="http://schemas.openxmlformats.org/officeDocument/2006/relationships/image" Target="../media/image101.png"/><Relationship Id="rId20" Type="http://schemas.openxmlformats.org/officeDocument/2006/relationships/image" Target="../media/image103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37.xml"/><Relationship Id="rId15" Type="http://schemas.openxmlformats.org/officeDocument/2006/relationships/image" Target="../media/image93.png"/><Relationship Id="rId10" Type="http://schemas.openxmlformats.org/officeDocument/2006/relationships/tags" Target="../tags/tag242.xml"/><Relationship Id="rId19" Type="http://schemas.openxmlformats.org/officeDocument/2006/relationships/image" Target="../media/image98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image" Target="../media/image86.png"/><Relationship Id="rId22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4.png"/><Relationship Id="rId17" Type="http://schemas.openxmlformats.org/officeDocument/2006/relationships/image" Target="../media/image16.png"/><Relationship Id="rId2" Type="http://schemas.openxmlformats.org/officeDocument/2006/relationships/tags" Target="../tags/tag21.xml"/><Relationship Id="rId16" Type="http://schemas.openxmlformats.org/officeDocument/2006/relationships/image" Target="../media/image1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1.png"/><Relationship Id="rId5" Type="http://schemas.openxmlformats.org/officeDocument/2006/relationships/tags" Target="../tags/tag24.xm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7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83.png"/><Relationship Id="rId18" Type="http://schemas.openxmlformats.org/officeDocument/2006/relationships/image" Target="../media/image97.png"/><Relationship Id="rId3" Type="http://schemas.openxmlformats.org/officeDocument/2006/relationships/tags" Target="../tags/tag245.xml"/><Relationship Id="rId21" Type="http://schemas.openxmlformats.org/officeDocument/2006/relationships/image" Target="../media/image84.png"/><Relationship Id="rId7" Type="http://schemas.openxmlformats.org/officeDocument/2006/relationships/tags" Target="../tags/tag249.xml"/><Relationship Id="rId12" Type="http://schemas.openxmlformats.org/officeDocument/2006/relationships/notesSlide" Target="../notesSlides/notesSlide40.xml"/><Relationship Id="rId17" Type="http://schemas.openxmlformats.org/officeDocument/2006/relationships/image" Target="../media/image105.png"/><Relationship Id="rId2" Type="http://schemas.openxmlformats.org/officeDocument/2006/relationships/tags" Target="../tags/tag244.xml"/><Relationship Id="rId16" Type="http://schemas.openxmlformats.org/officeDocument/2006/relationships/image" Target="../media/image104.png"/><Relationship Id="rId20" Type="http://schemas.openxmlformats.org/officeDocument/2006/relationships/image" Target="../media/image106.pn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47.xml"/><Relationship Id="rId15" Type="http://schemas.openxmlformats.org/officeDocument/2006/relationships/image" Target="../media/image93.png"/><Relationship Id="rId10" Type="http://schemas.openxmlformats.org/officeDocument/2006/relationships/tags" Target="../tags/tag252.xml"/><Relationship Id="rId19" Type="http://schemas.openxmlformats.org/officeDocument/2006/relationships/image" Target="../media/image98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../media/image86.png"/><Relationship Id="rId22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image" Target="../media/image83.png"/><Relationship Id="rId18" Type="http://schemas.openxmlformats.org/officeDocument/2006/relationships/image" Target="../media/image97.png"/><Relationship Id="rId3" Type="http://schemas.openxmlformats.org/officeDocument/2006/relationships/tags" Target="../tags/tag255.xml"/><Relationship Id="rId21" Type="http://schemas.openxmlformats.org/officeDocument/2006/relationships/image" Target="../media/image84.png"/><Relationship Id="rId7" Type="http://schemas.openxmlformats.org/officeDocument/2006/relationships/tags" Target="../tags/tag259.xml"/><Relationship Id="rId12" Type="http://schemas.openxmlformats.org/officeDocument/2006/relationships/notesSlide" Target="../notesSlides/notesSlide41.xml"/><Relationship Id="rId17" Type="http://schemas.openxmlformats.org/officeDocument/2006/relationships/image" Target="../media/image108.png"/><Relationship Id="rId2" Type="http://schemas.openxmlformats.org/officeDocument/2006/relationships/tags" Target="../tags/tag254.xml"/><Relationship Id="rId16" Type="http://schemas.openxmlformats.org/officeDocument/2006/relationships/image" Target="../media/image107.png"/><Relationship Id="rId20" Type="http://schemas.openxmlformats.org/officeDocument/2006/relationships/image" Target="../media/image109.png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57.xml"/><Relationship Id="rId15" Type="http://schemas.openxmlformats.org/officeDocument/2006/relationships/image" Target="../media/image93.png"/><Relationship Id="rId10" Type="http://schemas.openxmlformats.org/officeDocument/2006/relationships/tags" Target="../tags/tag262.xml"/><Relationship Id="rId19" Type="http://schemas.openxmlformats.org/officeDocument/2006/relationships/image" Target="../media/image98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image" Target="../media/image86.png"/><Relationship Id="rId22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265.xml"/><Relationship Id="rId7" Type="http://schemas.openxmlformats.org/officeDocument/2006/relationships/image" Target="../media/image83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5.png"/><Relationship Id="rId4" Type="http://schemas.openxmlformats.org/officeDocument/2006/relationships/tags" Target="../tags/tag266.xml"/><Relationship Id="rId9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11.png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image" Target="../media/image110.png"/><Relationship Id="rId2" Type="http://schemas.openxmlformats.org/officeDocument/2006/relationships/tags" Target="../tags/tag268.xml"/><Relationship Id="rId16" Type="http://schemas.openxmlformats.org/officeDocument/2006/relationships/image" Target="../media/image85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image" Target="../media/image86.png"/><Relationship Id="rId5" Type="http://schemas.openxmlformats.org/officeDocument/2006/relationships/tags" Target="../tags/tag271.xml"/><Relationship Id="rId15" Type="http://schemas.openxmlformats.org/officeDocument/2006/relationships/image" Target="../media/image84.png"/><Relationship Id="rId10" Type="http://schemas.openxmlformats.org/officeDocument/2006/relationships/image" Target="../media/image83.png"/><Relationship Id="rId4" Type="http://schemas.openxmlformats.org/officeDocument/2006/relationships/tags" Target="../tags/tag270.xml"/><Relationship Id="rId9" Type="http://schemas.openxmlformats.org/officeDocument/2006/relationships/notesSlide" Target="../notesSlides/notesSlide43.xml"/><Relationship Id="rId1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image" Target="../media/image86.png"/><Relationship Id="rId18" Type="http://schemas.openxmlformats.org/officeDocument/2006/relationships/image" Target="../media/image85.png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12" Type="http://schemas.openxmlformats.org/officeDocument/2006/relationships/image" Target="../media/image83.png"/><Relationship Id="rId17" Type="http://schemas.openxmlformats.org/officeDocument/2006/relationships/image" Target="../media/image84.png"/><Relationship Id="rId2" Type="http://schemas.openxmlformats.org/officeDocument/2006/relationships/tags" Target="../tags/tag275.xml"/><Relationship Id="rId16" Type="http://schemas.openxmlformats.org/officeDocument/2006/relationships/image" Target="../media/image90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notesSlide" Target="../notesSlides/notesSlide44.xml"/><Relationship Id="rId5" Type="http://schemas.openxmlformats.org/officeDocument/2006/relationships/tags" Target="../tags/tag278.xml"/><Relationship Id="rId15" Type="http://schemas.openxmlformats.org/officeDocument/2006/relationships/image" Target="../media/image89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image" Target="../media/image83.png"/><Relationship Id="rId18" Type="http://schemas.openxmlformats.org/officeDocument/2006/relationships/image" Target="../media/image113.png"/><Relationship Id="rId3" Type="http://schemas.openxmlformats.org/officeDocument/2006/relationships/tags" Target="../tags/tag285.xml"/><Relationship Id="rId21" Type="http://schemas.openxmlformats.org/officeDocument/2006/relationships/image" Target="../media/image84.png"/><Relationship Id="rId7" Type="http://schemas.openxmlformats.org/officeDocument/2006/relationships/tags" Target="../tags/tag289.xml"/><Relationship Id="rId12" Type="http://schemas.openxmlformats.org/officeDocument/2006/relationships/notesSlide" Target="../notesSlides/notesSlide45.xml"/><Relationship Id="rId17" Type="http://schemas.openxmlformats.org/officeDocument/2006/relationships/image" Target="../media/image90.png"/><Relationship Id="rId2" Type="http://schemas.openxmlformats.org/officeDocument/2006/relationships/tags" Target="../tags/tag284.xml"/><Relationship Id="rId16" Type="http://schemas.openxmlformats.org/officeDocument/2006/relationships/image" Target="../media/image89.png"/><Relationship Id="rId20" Type="http://schemas.openxmlformats.org/officeDocument/2006/relationships/image" Target="../media/image115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87.xml"/><Relationship Id="rId15" Type="http://schemas.openxmlformats.org/officeDocument/2006/relationships/image" Target="../media/image88.png"/><Relationship Id="rId10" Type="http://schemas.openxmlformats.org/officeDocument/2006/relationships/tags" Target="../tags/tag292.xml"/><Relationship Id="rId19" Type="http://schemas.openxmlformats.org/officeDocument/2006/relationships/image" Target="../media/image114.png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image" Target="../media/image86.png"/><Relationship Id="rId22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89.png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88.png"/><Relationship Id="rId2" Type="http://schemas.openxmlformats.org/officeDocument/2006/relationships/tags" Target="../tags/tag294.xml"/><Relationship Id="rId16" Type="http://schemas.openxmlformats.org/officeDocument/2006/relationships/image" Target="../media/image85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image" Target="../media/image86.png"/><Relationship Id="rId5" Type="http://schemas.openxmlformats.org/officeDocument/2006/relationships/tags" Target="../tags/tag297.xml"/><Relationship Id="rId15" Type="http://schemas.openxmlformats.org/officeDocument/2006/relationships/image" Target="../media/image84.png"/><Relationship Id="rId10" Type="http://schemas.openxmlformats.org/officeDocument/2006/relationships/image" Target="../media/image83.png"/><Relationship Id="rId4" Type="http://schemas.openxmlformats.org/officeDocument/2006/relationships/tags" Target="../tags/tag296.xml"/><Relationship Id="rId9" Type="http://schemas.openxmlformats.org/officeDocument/2006/relationships/notesSlide" Target="../notesSlides/notesSlide46.xml"/><Relationship Id="rId1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image" Target="../media/image116.png"/><Relationship Id="rId18" Type="http://schemas.openxmlformats.org/officeDocument/2006/relationships/image" Target="../media/image85.png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86.png"/><Relationship Id="rId17" Type="http://schemas.openxmlformats.org/officeDocument/2006/relationships/image" Target="../media/image84.png"/><Relationship Id="rId2" Type="http://schemas.openxmlformats.org/officeDocument/2006/relationships/tags" Target="../tags/tag301.xml"/><Relationship Id="rId16" Type="http://schemas.openxmlformats.org/officeDocument/2006/relationships/image" Target="../media/image119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image" Target="../media/image83.png"/><Relationship Id="rId5" Type="http://schemas.openxmlformats.org/officeDocument/2006/relationships/tags" Target="../tags/tag304.xml"/><Relationship Id="rId15" Type="http://schemas.openxmlformats.org/officeDocument/2006/relationships/image" Target="../media/image118.png"/><Relationship Id="rId10" Type="http://schemas.openxmlformats.org/officeDocument/2006/relationships/notesSlide" Target="../notesSlides/notesSlide47.xml"/><Relationship Id="rId4" Type="http://schemas.openxmlformats.org/officeDocument/2006/relationships/tags" Target="../tags/tag303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1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image" Target="../media/image120.png"/><Relationship Id="rId18" Type="http://schemas.openxmlformats.org/officeDocument/2006/relationships/image" Target="../media/image85.png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image" Target="../media/image86.png"/><Relationship Id="rId17" Type="http://schemas.openxmlformats.org/officeDocument/2006/relationships/image" Target="../media/image84.png"/><Relationship Id="rId2" Type="http://schemas.openxmlformats.org/officeDocument/2006/relationships/tags" Target="../tags/tag309.xml"/><Relationship Id="rId16" Type="http://schemas.openxmlformats.org/officeDocument/2006/relationships/image" Target="../media/image119.png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image" Target="../media/image83.png"/><Relationship Id="rId5" Type="http://schemas.openxmlformats.org/officeDocument/2006/relationships/tags" Target="../tags/tag312.xml"/><Relationship Id="rId15" Type="http://schemas.openxmlformats.org/officeDocument/2006/relationships/image" Target="../media/image118.png"/><Relationship Id="rId10" Type="http://schemas.openxmlformats.org/officeDocument/2006/relationships/notesSlide" Target="../notesSlides/notesSlide48.xml"/><Relationship Id="rId4" Type="http://schemas.openxmlformats.org/officeDocument/2006/relationships/tags" Target="../tags/tag311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image" Target="../media/image86.png"/><Relationship Id="rId18" Type="http://schemas.openxmlformats.org/officeDocument/2006/relationships/image" Target="../media/image119.png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openxmlformats.org/officeDocument/2006/relationships/image" Target="../media/image83.png"/><Relationship Id="rId17" Type="http://schemas.openxmlformats.org/officeDocument/2006/relationships/image" Target="../media/image122.png"/><Relationship Id="rId2" Type="http://schemas.openxmlformats.org/officeDocument/2006/relationships/tags" Target="../tags/tag317.xml"/><Relationship Id="rId16" Type="http://schemas.openxmlformats.org/officeDocument/2006/relationships/image" Target="../media/image118.png"/><Relationship Id="rId20" Type="http://schemas.openxmlformats.org/officeDocument/2006/relationships/image" Target="../media/image85.png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notesSlide" Target="../notesSlides/notesSlide49.xml"/><Relationship Id="rId5" Type="http://schemas.openxmlformats.org/officeDocument/2006/relationships/tags" Target="../tags/tag320.xml"/><Relationship Id="rId15" Type="http://schemas.openxmlformats.org/officeDocument/2006/relationships/image" Target="../media/image117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84.png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4.png"/><Relationship Id="rId17" Type="http://schemas.openxmlformats.org/officeDocument/2006/relationships/image" Target="../media/image16.png"/><Relationship Id="rId2" Type="http://schemas.openxmlformats.org/officeDocument/2006/relationships/tags" Target="../tags/tag29.xml"/><Relationship Id="rId16" Type="http://schemas.openxmlformats.org/officeDocument/2006/relationships/image" Target="../media/image15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1.png"/><Relationship Id="rId5" Type="http://schemas.openxmlformats.org/officeDocument/2006/relationships/tags" Target="../tags/tag32.xm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7.png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327.xml"/><Relationship Id="rId7" Type="http://schemas.openxmlformats.org/officeDocument/2006/relationships/notesSlide" Target="../notesSlides/notesSlide50.xml"/><Relationship Id="rId12" Type="http://schemas.openxmlformats.org/officeDocument/2006/relationships/image" Target="../media/image85.png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84.png"/><Relationship Id="rId5" Type="http://schemas.openxmlformats.org/officeDocument/2006/relationships/tags" Target="../tags/tag329.xml"/><Relationship Id="rId10" Type="http://schemas.openxmlformats.org/officeDocument/2006/relationships/image" Target="../media/image123.png"/><Relationship Id="rId4" Type="http://schemas.openxmlformats.org/officeDocument/2006/relationships/tags" Target="../tags/tag328.xml"/><Relationship Id="rId9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38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32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1.emf"/><Relationship Id="rId5" Type="http://schemas.openxmlformats.org/officeDocument/2006/relationships/tags" Target="../tags/tag40.xml"/><Relationship Id="rId10" Type="http://schemas.openxmlformats.org/officeDocument/2006/relationships/image" Target="../media/image30.png"/><Relationship Id="rId4" Type="http://schemas.openxmlformats.org/officeDocument/2006/relationships/tags" Target="../tags/tag39.xml"/><Relationship Id="rId9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23.png"/><Relationship Id="rId18" Type="http://schemas.openxmlformats.org/officeDocument/2006/relationships/image" Target="../media/image37.png"/><Relationship Id="rId3" Type="http://schemas.openxmlformats.org/officeDocument/2006/relationships/tags" Target="../tags/tag43.xml"/><Relationship Id="rId21" Type="http://schemas.openxmlformats.org/officeDocument/2006/relationships/image" Target="../media/image1.jpeg"/><Relationship Id="rId7" Type="http://schemas.openxmlformats.org/officeDocument/2006/relationships/tags" Target="../tags/tag47.xml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36.png"/><Relationship Id="rId2" Type="http://schemas.openxmlformats.org/officeDocument/2006/relationships/tags" Target="../tags/tag42.xml"/><Relationship Id="rId16" Type="http://schemas.openxmlformats.org/officeDocument/2006/relationships/image" Target="../media/image35.emf"/><Relationship Id="rId20" Type="http://schemas.openxmlformats.org/officeDocument/2006/relationships/image" Target="../media/image39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45.xml"/><Relationship Id="rId15" Type="http://schemas.openxmlformats.org/officeDocument/2006/relationships/image" Target="../media/image34.png"/><Relationship Id="rId10" Type="http://schemas.openxmlformats.org/officeDocument/2006/relationships/tags" Target="../tags/tag50.xml"/><Relationship Id="rId19" Type="http://schemas.openxmlformats.org/officeDocument/2006/relationships/image" Target="../media/image38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33.jpeg"/><Relationship Id="rId22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3.xml"/><Relationship Id="rId7" Type="http://schemas.openxmlformats.org/officeDocument/2006/relationships/image" Target="../media/image34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6.png"/><Relationship Id="rId4" Type="http://schemas.openxmlformats.org/officeDocument/2006/relationships/tags" Target="../tags/tag54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36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3.jpeg"/><Relationship Id="rId5" Type="http://schemas.openxmlformats.org/officeDocument/2006/relationships/tags" Target="../tags/tag59.xml"/><Relationship Id="rId10" Type="http://schemas.openxmlformats.org/officeDocument/2006/relationships/image" Target="../media/image23.png"/><Relationship Id="rId4" Type="http://schemas.openxmlformats.org/officeDocument/2006/relationships/tags" Target="../tags/tag58.xml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3820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>
                <a:solidFill>
                  <a:srgbClr val="0000FF"/>
                </a:solidFill>
              </a:rPr>
              <a:t>Sparse Euclidean projections 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onto convex sets</a:t>
            </a:r>
            <a:endParaRPr lang="en-US" sz="4800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19400" y="2438400"/>
            <a:ext cx="6288635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Volkan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Cevher</a:t>
            </a:r>
          </a:p>
          <a:p>
            <a:pPr algn="r">
              <a:spcBef>
                <a:spcPts val="0"/>
              </a:spcBef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Laboratory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Information </a:t>
            </a:r>
            <a:r>
              <a:rPr lang="en-US" sz="1800" i="1" kern="0" dirty="0">
                <a:solidFill>
                  <a:sysClr val="windowText" lastClr="000000"/>
                </a:solidFill>
              </a:rPr>
              <a:t> 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Inference Systems – 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LIONS / EPFL</a:t>
            </a:r>
          </a:p>
          <a:p>
            <a:pPr algn="r">
              <a:spcBef>
                <a:spcPts val="0"/>
              </a:spcBef>
              <a:defRPr/>
            </a:pPr>
            <a:r>
              <a:rPr lang="en-US" sz="1800" b="1" i="1" kern="0" dirty="0" smtClean="0">
                <a:solidFill>
                  <a:srgbClr val="0000FF"/>
                </a:solidFill>
              </a:rPr>
              <a:t>http://lions.epfl.ch </a:t>
            </a:r>
            <a:r>
              <a:rPr lang="en-US" sz="1800" i="1" kern="0" dirty="0" smtClean="0">
                <a:solidFill>
                  <a:srgbClr val="0000FF"/>
                </a:solidFill>
              </a:rPr>
              <a:t> </a:t>
            </a: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r">
              <a:spcBef>
                <a:spcPts val="0"/>
              </a:spcBef>
              <a:defRPr/>
            </a:pPr>
            <a:r>
              <a:rPr lang="en-US" sz="1800" i="1" kern="0" dirty="0" smtClean="0">
                <a:solidFill>
                  <a:sysClr val="windowText" lastClr="000000"/>
                </a:solidFill>
              </a:rPr>
              <a:t>joint work with </a:t>
            </a: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2800" i="1" kern="0" dirty="0" smtClean="0">
                <a:solidFill>
                  <a:srgbClr val="0000FF"/>
                </a:solidFill>
              </a:rPr>
              <a:t>Stephen Becker</a:t>
            </a:r>
          </a:p>
          <a:p>
            <a:pPr algn="r">
              <a:spcBef>
                <a:spcPts val="0"/>
              </a:spcBef>
              <a:defRPr/>
            </a:pPr>
            <a:r>
              <a:rPr lang="en-US" sz="2800" i="1" kern="0" dirty="0" err="1" smtClean="0">
                <a:solidFill>
                  <a:srgbClr val="0000FF"/>
                </a:solidFill>
              </a:rPr>
              <a:t>Anastasios</a:t>
            </a:r>
            <a:r>
              <a:rPr lang="en-US" sz="2800" i="1" kern="0" dirty="0" smtClean="0">
                <a:solidFill>
                  <a:srgbClr val="0000FF"/>
                </a:solidFill>
              </a:rPr>
              <a:t> </a:t>
            </a:r>
            <a:r>
              <a:rPr lang="en-US" sz="2800" i="1" kern="0" dirty="0" err="1" smtClean="0">
                <a:solidFill>
                  <a:srgbClr val="0000FF"/>
                </a:solidFill>
              </a:rPr>
              <a:t>Kyrillidis</a:t>
            </a:r>
            <a:endParaRPr lang="en-US" sz="2800" i="1" kern="0" dirty="0" smtClean="0">
              <a:solidFill>
                <a:srgbClr val="0000FF"/>
              </a:solidFill>
            </a:endParaRPr>
          </a:p>
          <a:p>
            <a:pPr algn="r">
              <a:spcBef>
                <a:spcPts val="0"/>
              </a:spcBef>
              <a:defRPr/>
            </a:pPr>
            <a:r>
              <a:rPr lang="en-US" sz="2000" b="1" i="1" kern="0" dirty="0" smtClean="0">
                <a:solidFill>
                  <a:schemeClr val="tx1"/>
                </a:solidFill>
              </a:rPr>
              <a:t>ISMP’12</a:t>
            </a:r>
          </a:p>
          <a:p>
            <a:pPr algn="r">
              <a:spcBef>
                <a:spcPts val="0"/>
              </a:spcBef>
              <a:defRPr/>
            </a:pP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/>
            </a:r>
            <a:b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</a:br>
            <a:endParaRPr kumimoji="0" lang="en-US" sz="1800" b="0" i="1" u="none" strike="noStrike" kern="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3" name="Group 55"/>
          <p:cNvGrpSpPr/>
          <p:nvPr/>
        </p:nvGrpSpPr>
        <p:grpSpPr>
          <a:xfrm>
            <a:off x="193830" y="2929735"/>
            <a:ext cx="2274712" cy="2286000"/>
            <a:chOff x="415442" y="2773680"/>
            <a:chExt cx="2274712" cy="2286000"/>
          </a:xfrm>
        </p:grpSpPr>
        <p:sp>
          <p:nvSpPr>
            <p:cNvPr id="35" name="Freeform 34"/>
            <p:cNvSpPr/>
            <p:nvPr/>
          </p:nvSpPr>
          <p:spPr>
            <a:xfrm>
              <a:off x="1462035" y="3612382"/>
              <a:ext cx="612950" cy="1120392"/>
            </a:xfrm>
            <a:custGeom>
              <a:avLst/>
              <a:gdLst>
                <a:gd name="connsiteX0" fmla="*/ 612950 w 612950"/>
                <a:gd name="connsiteY0" fmla="*/ 0 h 1120392"/>
                <a:gd name="connsiteX1" fmla="*/ 0 w 612950"/>
                <a:gd name="connsiteY1" fmla="*/ 341644 h 1120392"/>
                <a:gd name="connsiteX2" fmla="*/ 0 w 612950"/>
                <a:gd name="connsiteY2" fmla="*/ 1120392 h 1120392"/>
                <a:gd name="connsiteX3" fmla="*/ 612950 w 612950"/>
                <a:gd name="connsiteY3" fmla="*/ 0 h 11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950" h="1120392">
                  <a:moveTo>
                    <a:pt x="612950" y="0"/>
                  </a:moveTo>
                  <a:lnTo>
                    <a:pt x="0" y="341644"/>
                  </a:lnTo>
                  <a:lnTo>
                    <a:pt x="0" y="1120392"/>
                  </a:lnTo>
                  <a:lnTo>
                    <a:pt x="61295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08409" y="3607358"/>
              <a:ext cx="1371600" cy="346668"/>
            </a:xfrm>
            <a:custGeom>
              <a:avLst/>
              <a:gdLst>
                <a:gd name="connsiteX0" fmla="*/ 1371600 w 1371600"/>
                <a:gd name="connsiteY0" fmla="*/ 0 h 346668"/>
                <a:gd name="connsiteX1" fmla="*/ 758650 w 1371600"/>
                <a:gd name="connsiteY1" fmla="*/ 346668 h 346668"/>
                <a:gd name="connsiteX2" fmla="*/ 0 w 1371600"/>
                <a:gd name="connsiteY2" fmla="*/ 200967 h 346668"/>
                <a:gd name="connsiteX3" fmla="*/ 1371600 w 1371600"/>
                <a:gd name="connsiteY3" fmla="*/ 0 h 34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346668">
                  <a:moveTo>
                    <a:pt x="1371600" y="0"/>
                  </a:moveTo>
                  <a:lnTo>
                    <a:pt x="758650" y="346668"/>
                  </a:lnTo>
                  <a:lnTo>
                    <a:pt x="0" y="200967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98360" y="3813050"/>
              <a:ext cx="763675" cy="934497"/>
            </a:xfrm>
            <a:custGeom>
              <a:avLst/>
              <a:gdLst>
                <a:gd name="connsiteX0" fmla="*/ 0 w 763675"/>
                <a:gd name="connsiteY0" fmla="*/ 0 h 934497"/>
                <a:gd name="connsiteX1" fmla="*/ 763675 w 763675"/>
                <a:gd name="connsiteY1" fmla="*/ 155750 h 934497"/>
                <a:gd name="connsiteX2" fmla="*/ 763675 w 763675"/>
                <a:gd name="connsiteY2" fmla="*/ 934497 h 934497"/>
                <a:gd name="connsiteX3" fmla="*/ 0 w 763675"/>
                <a:gd name="connsiteY3" fmla="*/ 0 h 93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675" h="934497">
                  <a:moveTo>
                    <a:pt x="0" y="0"/>
                  </a:moveTo>
                  <a:lnTo>
                    <a:pt x="763675" y="155750"/>
                  </a:lnTo>
                  <a:lnTo>
                    <a:pt x="763675" y="934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98359" y="3803301"/>
              <a:ext cx="783773" cy="585823"/>
            </a:xfrm>
            <a:custGeom>
              <a:avLst/>
              <a:gdLst>
                <a:gd name="connsiteX0" fmla="*/ 165797 w 949569"/>
                <a:gd name="connsiteY0" fmla="*/ 0 h 708409"/>
                <a:gd name="connsiteX1" fmla="*/ 0 w 949569"/>
                <a:gd name="connsiteY1" fmla="*/ 708409 h 708409"/>
                <a:gd name="connsiteX2" fmla="*/ 949569 w 949569"/>
                <a:gd name="connsiteY2" fmla="*/ 150725 h 708409"/>
                <a:gd name="connsiteX3" fmla="*/ 165797 w 949569"/>
                <a:gd name="connsiteY3" fmla="*/ 0 h 708409"/>
                <a:gd name="connsiteX0" fmla="*/ 1 w 783773"/>
                <a:gd name="connsiteY0" fmla="*/ 0 h 585823"/>
                <a:gd name="connsiteX1" fmla="*/ 0 w 783773"/>
                <a:gd name="connsiteY1" fmla="*/ 585823 h 585823"/>
                <a:gd name="connsiteX2" fmla="*/ 783773 w 783773"/>
                <a:gd name="connsiteY2" fmla="*/ 150725 h 585823"/>
                <a:gd name="connsiteX3" fmla="*/ 1 w 783773"/>
                <a:gd name="connsiteY3" fmla="*/ 0 h 58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773" h="585823">
                  <a:moveTo>
                    <a:pt x="1" y="0"/>
                  </a:moveTo>
                  <a:cubicBezTo>
                    <a:pt x="1" y="195274"/>
                    <a:pt x="0" y="390549"/>
                    <a:pt x="0" y="585823"/>
                  </a:cubicBezTo>
                  <a:lnTo>
                    <a:pt x="783773" y="1507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270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64097" y="3625887"/>
              <a:ext cx="1009540" cy="533840"/>
            </a:xfrm>
            <a:custGeom>
              <a:avLst/>
              <a:gdLst>
                <a:gd name="connsiteX0" fmla="*/ 602553 w 1009540"/>
                <a:gd name="connsiteY0" fmla="*/ 0 h 533840"/>
                <a:gd name="connsiteX1" fmla="*/ 0 w 1009540"/>
                <a:gd name="connsiteY1" fmla="*/ 327704 h 533840"/>
                <a:gd name="connsiteX2" fmla="*/ 1009540 w 1009540"/>
                <a:gd name="connsiteY2" fmla="*/ 533840 h 533840"/>
                <a:gd name="connsiteX3" fmla="*/ 602553 w 1009540"/>
                <a:gd name="connsiteY3" fmla="*/ 0 h 53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540" h="533840">
                  <a:moveTo>
                    <a:pt x="602553" y="0"/>
                  </a:moveTo>
                  <a:lnTo>
                    <a:pt x="0" y="327704"/>
                  </a:lnTo>
                  <a:lnTo>
                    <a:pt x="1009540" y="533840"/>
                  </a:lnTo>
                  <a:lnTo>
                    <a:pt x="602553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453526" y="3039191"/>
              <a:ext cx="607838" cy="924971"/>
            </a:xfrm>
            <a:custGeom>
              <a:avLst/>
              <a:gdLst>
                <a:gd name="connsiteX0" fmla="*/ 10571 w 607838"/>
                <a:gd name="connsiteY0" fmla="*/ 0 h 924971"/>
                <a:gd name="connsiteX1" fmla="*/ 0 w 607838"/>
                <a:gd name="connsiteY1" fmla="*/ 924971 h 924971"/>
                <a:gd name="connsiteX2" fmla="*/ 607838 w 607838"/>
                <a:gd name="connsiteY2" fmla="*/ 581410 h 924971"/>
                <a:gd name="connsiteX3" fmla="*/ 10571 w 607838"/>
                <a:gd name="connsiteY3" fmla="*/ 0 h 92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38" h="924971">
                  <a:moveTo>
                    <a:pt x="10571" y="0"/>
                  </a:moveTo>
                  <a:lnTo>
                    <a:pt x="0" y="924971"/>
                  </a:lnTo>
                  <a:lnTo>
                    <a:pt x="607838" y="581410"/>
                  </a:lnTo>
                  <a:lnTo>
                    <a:pt x="10571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1529186" y="3505810"/>
              <a:ext cx="738513" cy="4224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8359" y="3962400"/>
              <a:ext cx="768131" cy="770626"/>
            </a:xfrm>
            <a:custGeom>
              <a:avLst/>
              <a:gdLst>
                <a:gd name="connsiteX0" fmla="*/ 701616 w 701616"/>
                <a:gd name="connsiteY0" fmla="*/ 799381 h 799381"/>
                <a:gd name="connsiteX1" fmla="*/ 701616 w 701616"/>
                <a:gd name="connsiteY1" fmla="*/ 0 h 799381"/>
                <a:gd name="connsiteX2" fmla="*/ 0 w 701616"/>
                <a:gd name="connsiteY2" fmla="*/ 529087 h 799381"/>
                <a:gd name="connsiteX3" fmla="*/ 701616 w 701616"/>
                <a:gd name="connsiteY3" fmla="*/ 799381 h 799381"/>
                <a:gd name="connsiteX0" fmla="*/ 856891 w 856891"/>
                <a:gd name="connsiteY0" fmla="*/ 799381 h 799381"/>
                <a:gd name="connsiteX1" fmla="*/ 856891 w 856891"/>
                <a:gd name="connsiteY1" fmla="*/ 0 h 799381"/>
                <a:gd name="connsiteX2" fmla="*/ 0 w 856891"/>
                <a:gd name="connsiteY2" fmla="*/ 638355 h 799381"/>
                <a:gd name="connsiteX3" fmla="*/ 856891 w 856891"/>
                <a:gd name="connsiteY3" fmla="*/ 799381 h 799381"/>
                <a:gd name="connsiteX0" fmla="*/ 933090 w 933090"/>
                <a:gd name="connsiteY0" fmla="*/ 799381 h 799381"/>
                <a:gd name="connsiteX1" fmla="*/ 933090 w 933090"/>
                <a:gd name="connsiteY1" fmla="*/ 0 h 799381"/>
                <a:gd name="connsiteX2" fmla="*/ 0 w 933090"/>
                <a:gd name="connsiteY2" fmla="*/ 562155 h 799381"/>
                <a:gd name="connsiteX3" fmla="*/ 933090 w 933090"/>
                <a:gd name="connsiteY3" fmla="*/ 799381 h 799381"/>
                <a:gd name="connsiteX0" fmla="*/ 933090 w 933090"/>
                <a:gd name="connsiteY0" fmla="*/ 770626 h 770626"/>
                <a:gd name="connsiteX1" fmla="*/ 914400 w 933090"/>
                <a:gd name="connsiteY1" fmla="*/ 0 h 770626"/>
                <a:gd name="connsiteX2" fmla="*/ 0 w 933090"/>
                <a:gd name="connsiteY2" fmla="*/ 533400 h 770626"/>
                <a:gd name="connsiteX3" fmla="*/ 933090 w 933090"/>
                <a:gd name="connsiteY3" fmla="*/ 770626 h 770626"/>
                <a:gd name="connsiteX0" fmla="*/ 933090 w 933090"/>
                <a:gd name="connsiteY0" fmla="*/ 770626 h 770626"/>
                <a:gd name="connsiteX1" fmla="*/ 914400 w 933090"/>
                <a:gd name="connsiteY1" fmla="*/ 0 h 770626"/>
                <a:gd name="connsiteX2" fmla="*/ 0 w 933090"/>
                <a:gd name="connsiteY2" fmla="*/ 541940 h 770626"/>
                <a:gd name="connsiteX3" fmla="*/ 933090 w 933090"/>
                <a:gd name="connsiteY3" fmla="*/ 770626 h 770626"/>
                <a:gd name="connsiteX0" fmla="*/ 933090 w 933090"/>
                <a:gd name="connsiteY0" fmla="*/ 770626 h 770626"/>
                <a:gd name="connsiteX1" fmla="*/ 927794 w 933090"/>
                <a:gd name="connsiteY1" fmla="*/ 0 h 770626"/>
                <a:gd name="connsiteX2" fmla="*/ 0 w 933090"/>
                <a:gd name="connsiteY2" fmla="*/ 541940 h 770626"/>
                <a:gd name="connsiteX3" fmla="*/ 933090 w 933090"/>
                <a:gd name="connsiteY3" fmla="*/ 770626 h 770626"/>
                <a:gd name="connsiteX0" fmla="*/ 768131 w 768131"/>
                <a:gd name="connsiteY0" fmla="*/ 770626 h 770626"/>
                <a:gd name="connsiteX1" fmla="*/ 762835 w 768131"/>
                <a:gd name="connsiteY1" fmla="*/ 0 h 770626"/>
                <a:gd name="connsiteX2" fmla="*/ 0 w 768131"/>
                <a:gd name="connsiteY2" fmla="*/ 426724 h 770626"/>
                <a:gd name="connsiteX3" fmla="*/ 768131 w 768131"/>
                <a:gd name="connsiteY3" fmla="*/ 770626 h 77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31" h="770626">
                  <a:moveTo>
                    <a:pt x="768131" y="770626"/>
                  </a:moveTo>
                  <a:cubicBezTo>
                    <a:pt x="766366" y="513751"/>
                    <a:pt x="764600" y="256875"/>
                    <a:pt x="762835" y="0"/>
                  </a:cubicBezTo>
                  <a:lnTo>
                    <a:pt x="0" y="426724"/>
                  </a:lnTo>
                  <a:lnTo>
                    <a:pt x="768131" y="770626"/>
                  </a:lnTo>
                  <a:close/>
                </a:path>
              </a:pathLst>
            </a:custGeom>
            <a:solidFill>
              <a:srgbClr val="0000FF">
                <a:alpha val="89000"/>
              </a:srgbClr>
            </a:solidFill>
            <a:ln w="19050">
              <a:solidFill>
                <a:schemeClr val="tx1">
                  <a:alpha val="9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61195" y="3962400"/>
              <a:ext cx="1019175" cy="770626"/>
            </a:xfrm>
            <a:custGeom>
              <a:avLst/>
              <a:gdLst>
                <a:gd name="connsiteX0" fmla="*/ 994913 w 994913"/>
                <a:gd name="connsiteY0" fmla="*/ 247291 h 793631"/>
                <a:gd name="connsiteX1" fmla="*/ 0 w 994913"/>
                <a:gd name="connsiteY1" fmla="*/ 0 h 793631"/>
                <a:gd name="connsiteX2" fmla="*/ 5750 w 994913"/>
                <a:gd name="connsiteY2" fmla="*/ 793631 h 793631"/>
                <a:gd name="connsiteX3" fmla="*/ 994913 w 994913"/>
                <a:gd name="connsiteY3" fmla="*/ 247291 h 793631"/>
                <a:gd name="connsiteX0" fmla="*/ 1013963 w 1013963"/>
                <a:gd name="connsiteY0" fmla="*/ 247291 h 793631"/>
                <a:gd name="connsiteX1" fmla="*/ 0 w 1013963"/>
                <a:gd name="connsiteY1" fmla="*/ 34506 h 793631"/>
                <a:gd name="connsiteX2" fmla="*/ 19050 w 1013963"/>
                <a:gd name="connsiteY2" fmla="*/ 0 h 793631"/>
                <a:gd name="connsiteX3" fmla="*/ 24800 w 1013963"/>
                <a:gd name="connsiteY3" fmla="*/ 793631 h 793631"/>
                <a:gd name="connsiteX4" fmla="*/ 1013963 w 1013963"/>
                <a:gd name="connsiteY4" fmla="*/ 247291 h 793631"/>
                <a:gd name="connsiteX0" fmla="*/ 1013963 w 1013963"/>
                <a:gd name="connsiteY0" fmla="*/ 212785 h 759125"/>
                <a:gd name="connsiteX1" fmla="*/ 0 w 1013963"/>
                <a:gd name="connsiteY1" fmla="*/ 0 h 759125"/>
                <a:gd name="connsiteX2" fmla="*/ 24800 w 1013963"/>
                <a:gd name="connsiteY2" fmla="*/ 759125 h 759125"/>
                <a:gd name="connsiteX3" fmla="*/ 1013963 w 1013963"/>
                <a:gd name="connsiteY3" fmla="*/ 212785 h 759125"/>
                <a:gd name="connsiteX0" fmla="*/ 1013963 w 1013963"/>
                <a:gd name="connsiteY0" fmla="*/ 212785 h 759125"/>
                <a:gd name="connsiteX1" fmla="*/ 0 w 1013963"/>
                <a:gd name="connsiteY1" fmla="*/ 0 h 759125"/>
                <a:gd name="connsiteX2" fmla="*/ 24800 w 1013963"/>
                <a:gd name="connsiteY2" fmla="*/ 759125 h 759125"/>
                <a:gd name="connsiteX3" fmla="*/ 1013963 w 1013963"/>
                <a:gd name="connsiteY3" fmla="*/ 212785 h 759125"/>
                <a:gd name="connsiteX0" fmla="*/ 1013963 w 1013963"/>
                <a:gd name="connsiteY0" fmla="*/ 212785 h 757381"/>
                <a:gd name="connsiteX1" fmla="*/ 0 w 1013963"/>
                <a:gd name="connsiteY1" fmla="*/ 0 h 757381"/>
                <a:gd name="connsiteX2" fmla="*/ 5655 w 1013963"/>
                <a:gd name="connsiteY2" fmla="*/ 757381 h 757381"/>
                <a:gd name="connsiteX3" fmla="*/ 1013963 w 1013963"/>
                <a:gd name="connsiteY3" fmla="*/ 212785 h 757381"/>
                <a:gd name="connsiteX0" fmla="*/ 1019175 w 1019175"/>
                <a:gd name="connsiteY0" fmla="*/ 186780 h 757381"/>
                <a:gd name="connsiteX1" fmla="*/ 0 w 1019175"/>
                <a:gd name="connsiteY1" fmla="*/ 0 h 757381"/>
                <a:gd name="connsiteX2" fmla="*/ 5655 w 1019175"/>
                <a:gd name="connsiteY2" fmla="*/ 757381 h 757381"/>
                <a:gd name="connsiteX3" fmla="*/ 1019175 w 1019175"/>
                <a:gd name="connsiteY3" fmla="*/ 186780 h 757381"/>
                <a:gd name="connsiteX0" fmla="*/ 1019175 w 1019175"/>
                <a:gd name="connsiteY0" fmla="*/ 200025 h 770626"/>
                <a:gd name="connsiteX1" fmla="*/ 0 w 1019175"/>
                <a:gd name="connsiteY1" fmla="*/ 0 h 770626"/>
                <a:gd name="connsiteX2" fmla="*/ 5655 w 1019175"/>
                <a:gd name="connsiteY2" fmla="*/ 770626 h 770626"/>
                <a:gd name="connsiteX3" fmla="*/ 1019175 w 1019175"/>
                <a:gd name="connsiteY3" fmla="*/ 200025 h 77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770626">
                  <a:moveTo>
                    <a:pt x="1019175" y="200025"/>
                  </a:moveTo>
                  <a:lnTo>
                    <a:pt x="0" y="0"/>
                  </a:lnTo>
                  <a:lnTo>
                    <a:pt x="5655" y="770626"/>
                  </a:lnTo>
                  <a:lnTo>
                    <a:pt x="1019175" y="200025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 rot="10800000" flipH="1">
              <a:off x="415442" y="3962399"/>
              <a:ext cx="1045752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H="1">
              <a:off x="1461195" y="2773680"/>
              <a:ext cx="5656" cy="228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 rot="10800000">
              <a:off x="1461193" y="3962399"/>
              <a:ext cx="1228961" cy="234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8409" y="3962400"/>
              <a:ext cx="1736087" cy="426724"/>
            </a:xfrm>
            <a:custGeom>
              <a:avLst/>
              <a:gdLst>
                <a:gd name="connsiteX0" fmla="*/ 695325 w 1647825"/>
                <a:gd name="connsiteY0" fmla="*/ 0 h 523875"/>
                <a:gd name="connsiteX1" fmla="*/ 0 w 1647825"/>
                <a:gd name="connsiteY1" fmla="*/ 523875 h 523875"/>
                <a:gd name="connsiteX2" fmla="*/ 1647825 w 1647825"/>
                <a:gd name="connsiteY2" fmla="*/ 238125 h 523875"/>
                <a:gd name="connsiteX3" fmla="*/ 695325 w 1647825"/>
                <a:gd name="connsiteY3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852549 w 1820167"/>
                <a:gd name="connsiteY0" fmla="*/ 0 h 640080"/>
                <a:gd name="connsiteX1" fmla="*/ 0 w 1820167"/>
                <a:gd name="connsiteY1" fmla="*/ 640080 h 640080"/>
                <a:gd name="connsiteX2" fmla="*/ 1820167 w 1820167"/>
                <a:gd name="connsiteY2" fmla="*/ 259080 h 640080"/>
                <a:gd name="connsiteX3" fmla="*/ 1805049 w 1820167"/>
                <a:gd name="connsiteY3" fmla="*/ 238125 h 640080"/>
                <a:gd name="connsiteX4" fmla="*/ 852549 w 1820167"/>
                <a:gd name="connsiteY4" fmla="*/ 0 h 640080"/>
                <a:gd name="connsiteX0" fmla="*/ 870893 w 1820167"/>
                <a:gd name="connsiteY0" fmla="*/ 0 h 605482"/>
                <a:gd name="connsiteX1" fmla="*/ 0 w 1820167"/>
                <a:gd name="connsiteY1" fmla="*/ 605482 h 605482"/>
                <a:gd name="connsiteX2" fmla="*/ 1820167 w 1820167"/>
                <a:gd name="connsiteY2" fmla="*/ 224482 h 605482"/>
                <a:gd name="connsiteX3" fmla="*/ 1805049 w 1820167"/>
                <a:gd name="connsiteY3" fmla="*/ 203527 h 605482"/>
                <a:gd name="connsiteX4" fmla="*/ 870893 w 1820167"/>
                <a:gd name="connsiteY4" fmla="*/ 0 h 605482"/>
                <a:gd name="connsiteX0" fmla="*/ 883650 w 1820167"/>
                <a:gd name="connsiteY0" fmla="*/ 0 h 615176"/>
                <a:gd name="connsiteX1" fmla="*/ 0 w 1820167"/>
                <a:gd name="connsiteY1" fmla="*/ 615176 h 615176"/>
                <a:gd name="connsiteX2" fmla="*/ 1820167 w 1820167"/>
                <a:gd name="connsiteY2" fmla="*/ 234176 h 615176"/>
                <a:gd name="connsiteX3" fmla="*/ 1805049 w 1820167"/>
                <a:gd name="connsiteY3" fmla="*/ 213221 h 615176"/>
                <a:gd name="connsiteX4" fmla="*/ 883650 w 1820167"/>
                <a:gd name="connsiteY4" fmla="*/ 0 h 615176"/>
                <a:gd name="connsiteX0" fmla="*/ 716968 w 1653485"/>
                <a:gd name="connsiteY0" fmla="*/ 0 h 484390"/>
                <a:gd name="connsiteX1" fmla="*/ 0 w 1653485"/>
                <a:gd name="connsiteY1" fmla="*/ 484390 h 484390"/>
                <a:gd name="connsiteX2" fmla="*/ 1653485 w 1653485"/>
                <a:gd name="connsiteY2" fmla="*/ 234176 h 484390"/>
                <a:gd name="connsiteX3" fmla="*/ 1638367 w 1653485"/>
                <a:gd name="connsiteY3" fmla="*/ 213221 h 484390"/>
                <a:gd name="connsiteX4" fmla="*/ 716968 w 1653485"/>
                <a:gd name="connsiteY4" fmla="*/ 0 h 48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485" h="484390">
                  <a:moveTo>
                    <a:pt x="716968" y="0"/>
                  </a:moveTo>
                  <a:lnTo>
                    <a:pt x="0" y="484390"/>
                  </a:lnTo>
                  <a:lnTo>
                    <a:pt x="1653485" y="234176"/>
                  </a:lnTo>
                  <a:lnTo>
                    <a:pt x="1638367" y="213221"/>
                  </a:lnTo>
                  <a:lnTo>
                    <a:pt x="716968" y="0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453526" y="3048000"/>
              <a:ext cx="1026844" cy="1114425"/>
            </a:xfrm>
            <a:custGeom>
              <a:avLst/>
              <a:gdLst>
                <a:gd name="connsiteX0" fmla="*/ 0 w 1000125"/>
                <a:gd name="connsiteY0" fmla="*/ 0 h 1114425"/>
                <a:gd name="connsiteX1" fmla="*/ 0 w 1000125"/>
                <a:gd name="connsiteY1" fmla="*/ 876300 h 1114425"/>
                <a:gd name="connsiteX2" fmla="*/ 1000125 w 1000125"/>
                <a:gd name="connsiteY2" fmla="*/ 1114425 h 1114425"/>
                <a:gd name="connsiteX3" fmla="*/ 0 w 1000125"/>
                <a:gd name="connsiteY3" fmla="*/ 0 h 1114425"/>
                <a:gd name="connsiteX0" fmla="*/ 19050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19050 w 1019175"/>
                <a:gd name="connsiteY3" fmla="*/ 0 h 1114425"/>
                <a:gd name="connsiteX0" fmla="*/ 19050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19050 w 1019175"/>
                <a:gd name="connsiteY3" fmla="*/ 0 h 1114425"/>
                <a:gd name="connsiteX0" fmla="*/ 5656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5656 w 1019175"/>
                <a:gd name="connsiteY3" fmla="*/ 0 h 1114425"/>
                <a:gd name="connsiteX0" fmla="*/ 13325 w 1026844"/>
                <a:gd name="connsiteY0" fmla="*/ 0 h 1114425"/>
                <a:gd name="connsiteX1" fmla="*/ 0 w 1026844"/>
                <a:gd name="connsiteY1" fmla="*/ 916162 h 1114425"/>
                <a:gd name="connsiteX2" fmla="*/ 1026844 w 1026844"/>
                <a:gd name="connsiteY2" fmla="*/ 1114425 h 1114425"/>
                <a:gd name="connsiteX3" fmla="*/ 13325 w 1026844"/>
                <a:gd name="connsiteY3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844" h="1114425">
                  <a:moveTo>
                    <a:pt x="13325" y="0"/>
                  </a:moveTo>
                  <a:cubicBezTo>
                    <a:pt x="11440" y="304800"/>
                    <a:pt x="1885" y="611362"/>
                    <a:pt x="0" y="916162"/>
                  </a:cubicBezTo>
                  <a:lnTo>
                    <a:pt x="1026844" y="1114425"/>
                  </a:lnTo>
                  <a:lnTo>
                    <a:pt x="13325" y="0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539475" y="3774645"/>
              <a:ext cx="1519602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98359" y="3044650"/>
              <a:ext cx="768699" cy="909375"/>
            </a:xfrm>
            <a:custGeom>
              <a:avLst/>
              <a:gdLst>
                <a:gd name="connsiteX0" fmla="*/ 768699 w 778748"/>
                <a:gd name="connsiteY0" fmla="*/ 0 h 914400"/>
                <a:gd name="connsiteX1" fmla="*/ 0 w 778748"/>
                <a:gd name="connsiteY1" fmla="*/ 758650 h 914400"/>
                <a:gd name="connsiteX2" fmla="*/ 778748 w 778748"/>
                <a:gd name="connsiteY2" fmla="*/ 914400 h 914400"/>
                <a:gd name="connsiteX3" fmla="*/ 768699 w 778748"/>
                <a:gd name="connsiteY3" fmla="*/ 0 h 914400"/>
                <a:gd name="connsiteX0" fmla="*/ 768699 w 768699"/>
                <a:gd name="connsiteY0" fmla="*/ 0 h 909375"/>
                <a:gd name="connsiteX1" fmla="*/ 0 w 768699"/>
                <a:gd name="connsiteY1" fmla="*/ 758650 h 909375"/>
                <a:gd name="connsiteX2" fmla="*/ 755166 w 768699"/>
                <a:gd name="connsiteY2" fmla="*/ 909375 h 909375"/>
                <a:gd name="connsiteX3" fmla="*/ 768699 w 768699"/>
                <a:gd name="connsiteY3" fmla="*/ 0 h 9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699" h="909375">
                  <a:moveTo>
                    <a:pt x="768699" y="0"/>
                  </a:moveTo>
                  <a:lnTo>
                    <a:pt x="0" y="758650"/>
                  </a:lnTo>
                  <a:lnTo>
                    <a:pt x="755166" y="909375"/>
                  </a:lnTo>
                  <a:lnTo>
                    <a:pt x="768699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98359" y="3047999"/>
              <a:ext cx="762835" cy="1341125"/>
            </a:xfrm>
            <a:custGeom>
              <a:avLst/>
              <a:gdLst>
                <a:gd name="connsiteX0" fmla="*/ 0 w 704850"/>
                <a:gd name="connsiteY0" fmla="*/ 1390650 h 1390650"/>
                <a:gd name="connsiteX1" fmla="*/ 704850 w 704850"/>
                <a:gd name="connsiteY1" fmla="*/ 857250 h 1390650"/>
                <a:gd name="connsiteX2" fmla="*/ 704850 w 704850"/>
                <a:gd name="connsiteY2" fmla="*/ 0 h 1390650"/>
                <a:gd name="connsiteX3" fmla="*/ 0 w 704850"/>
                <a:gd name="connsiteY3" fmla="*/ 1390650 h 1390650"/>
                <a:gd name="connsiteX0" fmla="*/ 0 w 857250"/>
                <a:gd name="connsiteY0" fmla="*/ 1514475 h 1514475"/>
                <a:gd name="connsiteX1" fmla="*/ 857250 w 857250"/>
                <a:gd name="connsiteY1" fmla="*/ 857250 h 1514475"/>
                <a:gd name="connsiteX2" fmla="*/ 857250 w 857250"/>
                <a:gd name="connsiteY2" fmla="*/ 0 h 1514475"/>
                <a:gd name="connsiteX3" fmla="*/ 0 w 857250"/>
                <a:gd name="connsiteY3" fmla="*/ 1514475 h 1514475"/>
                <a:gd name="connsiteX0" fmla="*/ 0 w 933450"/>
                <a:gd name="connsiteY0" fmla="*/ 1438275 h 1438275"/>
                <a:gd name="connsiteX1" fmla="*/ 933450 w 933450"/>
                <a:gd name="connsiteY1" fmla="*/ 857250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33450"/>
                <a:gd name="connsiteY0" fmla="*/ 1438275 h 1438275"/>
                <a:gd name="connsiteX1" fmla="*/ 914400 w 933450"/>
                <a:gd name="connsiteY1" fmla="*/ 904875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33450"/>
                <a:gd name="connsiteY0" fmla="*/ 1438275 h 1438275"/>
                <a:gd name="connsiteX1" fmla="*/ 914400 w 933450"/>
                <a:gd name="connsiteY1" fmla="*/ 904875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27794"/>
                <a:gd name="connsiteY0" fmla="*/ 1447800 h 1447800"/>
                <a:gd name="connsiteX1" fmla="*/ 914400 w 927794"/>
                <a:gd name="connsiteY1" fmla="*/ 914400 h 1447800"/>
                <a:gd name="connsiteX2" fmla="*/ 927794 w 927794"/>
                <a:gd name="connsiteY2" fmla="*/ 0 h 1447800"/>
                <a:gd name="connsiteX3" fmla="*/ 0 w 927794"/>
                <a:gd name="connsiteY3" fmla="*/ 1447800 h 1447800"/>
                <a:gd name="connsiteX0" fmla="*/ 0 w 762835"/>
                <a:gd name="connsiteY0" fmla="*/ 1341125 h 1341125"/>
                <a:gd name="connsiteX1" fmla="*/ 749441 w 762835"/>
                <a:gd name="connsiteY1" fmla="*/ 914400 h 1341125"/>
                <a:gd name="connsiteX2" fmla="*/ 762835 w 762835"/>
                <a:gd name="connsiteY2" fmla="*/ 0 h 1341125"/>
                <a:gd name="connsiteX3" fmla="*/ 0 w 762835"/>
                <a:gd name="connsiteY3" fmla="*/ 1341125 h 134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835" h="1341125">
                  <a:moveTo>
                    <a:pt x="0" y="1341125"/>
                  </a:moveTo>
                  <a:lnTo>
                    <a:pt x="749441" y="914400"/>
                  </a:lnTo>
                  <a:lnTo>
                    <a:pt x="762835" y="0"/>
                  </a:lnTo>
                  <a:lnTo>
                    <a:pt x="0" y="1341125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2233" y="855865"/>
            <a:ext cx="2103120" cy="1861530"/>
            <a:chOff x="5543561" y="1136648"/>
            <a:chExt cx="2924180" cy="2616194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5702310" y="1685921"/>
              <a:ext cx="1847853" cy="1906583"/>
            </a:xfrm>
            <a:prstGeom prst="diamond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H="1">
              <a:off x="5702310" y="1687509"/>
              <a:ext cx="925515" cy="9540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5702310" y="2641593"/>
              <a:ext cx="925515" cy="952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H="1">
              <a:off x="6627825" y="2640006"/>
              <a:ext cx="922339" cy="952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6627825" y="1685921"/>
              <a:ext cx="922339" cy="954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H="1">
              <a:off x="6319848" y="1687509"/>
              <a:ext cx="307975" cy="127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 flipH="1" flipV="1">
              <a:off x="5702310" y="2641593"/>
              <a:ext cx="617540" cy="317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 flipV="1">
              <a:off x="6319848" y="2640006"/>
              <a:ext cx="1230314" cy="317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6319848" y="2959092"/>
              <a:ext cx="307975" cy="634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V="1">
              <a:off x="6634175" y="1136648"/>
              <a:ext cx="0" cy="1487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5543561" y="2625720"/>
              <a:ext cx="1090615" cy="1127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V="1">
              <a:off x="6634176" y="2624133"/>
              <a:ext cx="1833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613345" y="3582620"/>
            <a:ext cx="2270170" cy="2064951"/>
            <a:chOff x="2896" y="1104"/>
            <a:chExt cx="1920" cy="1680"/>
          </a:xfrm>
        </p:grpSpPr>
        <p:pic>
          <p:nvPicPr>
            <p:cNvPr id="58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Line 30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2" name="Down Arrow 61"/>
          <p:cNvSpPr/>
          <p:nvPr/>
        </p:nvSpPr>
        <p:spPr>
          <a:xfrm>
            <a:off x="1499600" y="2667000"/>
            <a:ext cx="115215" cy="528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Down Arrow 62"/>
          <p:cNvSpPr/>
          <p:nvPr/>
        </p:nvSpPr>
        <p:spPr>
          <a:xfrm rot="6240000">
            <a:off x="2557017" y="3868785"/>
            <a:ext cx="115215" cy="528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5" name="Picture 2" descr="http://insightiitb.org/internships/wp-content/uploads/2009/07/epfl_log_rvb-96.jpg"/>
          <p:cNvPicPr>
            <a:picLocks noChangeAspect="1" noChangeArrowheads="1"/>
          </p:cNvPicPr>
          <p:nvPr/>
        </p:nvPicPr>
        <p:blipFill>
          <a:blip r:embed="rId5" cstate="print"/>
          <a:srcRect b="40540"/>
          <a:stretch>
            <a:fillRect/>
          </a:stretch>
        </p:blipFill>
        <p:spPr bwMode="auto">
          <a:xfrm>
            <a:off x="7759615" y="6416343"/>
            <a:ext cx="1338916" cy="384048"/>
          </a:xfrm>
          <a:prstGeom prst="rect">
            <a:avLst/>
          </a:prstGeom>
          <a:noFill/>
        </p:spPr>
      </p:pic>
      <p:pic>
        <p:nvPicPr>
          <p:cNvPr id="56" name="Picture 2" descr="http://upload.wikimedia.org/wikipedia/commons/6/6e/DARPA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4929" y="6416343"/>
            <a:ext cx="750639" cy="384048"/>
          </a:xfrm>
          <a:prstGeom prst="rect">
            <a:avLst/>
          </a:prstGeom>
          <a:noFill/>
        </p:spPr>
      </p:pic>
      <p:pic>
        <p:nvPicPr>
          <p:cNvPr id="57" name="Picture 4" descr="http://www.csi.ucd.ie/staff/aquigley/home/images/marie-curie-action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5541" y="6416343"/>
            <a:ext cx="636957" cy="384048"/>
          </a:xfrm>
          <a:prstGeom prst="rect">
            <a:avLst/>
          </a:prstGeom>
          <a:noFill/>
        </p:spPr>
      </p:pic>
      <p:pic>
        <p:nvPicPr>
          <p:cNvPr id="64" name="Picture 15" descr="dsp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4038" y="6416343"/>
            <a:ext cx="599892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" descr="http://www.casos.cs.cmu.edu/projects/images/logos/ARO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2557" y="6416343"/>
            <a:ext cx="384048" cy="384048"/>
          </a:xfrm>
          <a:prstGeom prst="rect">
            <a:avLst/>
          </a:prstGeom>
          <a:noFill/>
        </p:spPr>
      </p:pic>
      <p:pic>
        <p:nvPicPr>
          <p:cNvPr id="66" name="Picture 65" descr="http://www.mimuw.edu.pl/~std/CNTM/erc-logo-small.jpg"/>
          <p:cNvPicPr>
            <a:picLocks noChangeAspect="1" noChangeArrowheads="1"/>
          </p:cNvPicPr>
          <p:nvPr/>
        </p:nvPicPr>
        <p:blipFill>
          <a:blip r:embed="rId10" cstate="print"/>
          <a:srcRect l="18116" t="9976" r="27536" b="15207"/>
          <a:stretch>
            <a:fillRect/>
          </a:stretch>
        </p:blipFill>
        <p:spPr bwMode="auto">
          <a:xfrm>
            <a:off x="5164822" y="6358735"/>
            <a:ext cx="499265" cy="499265"/>
          </a:xfrm>
          <a:prstGeom prst="rect">
            <a:avLst/>
          </a:prstGeom>
          <a:noFill/>
        </p:spPr>
      </p:pic>
      <p:pic>
        <p:nvPicPr>
          <p:cNvPr id="67" name="Picture 2" descr="http://www.suz.uzh.ch/schroedter/forschung/SNF_CMYK_4_PO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06588" y="6416343"/>
            <a:ext cx="1159764" cy="384048"/>
          </a:xfrm>
          <a:prstGeom prst="rect">
            <a:avLst/>
          </a:prstGeom>
          <a:noFill/>
        </p:spPr>
      </p:pic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0" y="6381491"/>
            <a:ext cx="1453165" cy="453752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lIns="175043" tIns="87522" rIns="175043" bIns="87522">
            <a:spAutoFit/>
          </a:bodyPr>
          <a:lstStyle/>
          <a:p>
            <a:pPr defTabSz="1751013"/>
            <a:r>
              <a:rPr lang="en-US" b="1" dirty="0" err="1" smtClean="0">
                <a:solidFill>
                  <a:prstClr val="white"/>
                </a:solidFill>
                <a:latin typeface="Trebuchet MS" pitchFamily="34" charset="0"/>
              </a:rPr>
              <a:t>lions</a:t>
            </a:r>
            <a:r>
              <a:rPr lang="en-US" b="1" dirty="0" err="1" smtClean="0">
                <a:solidFill>
                  <a:srgbClr val="C0C0C0"/>
                </a:solidFill>
                <a:latin typeface="Trebuchet MS" pitchFamily="34" charset="0"/>
              </a:rPr>
              <a:t>@epfl</a:t>
            </a:r>
            <a:endParaRPr lang="en-US" b="1" dirty="0" smtClean="0">
              <a:solidFill>
                <a:srgbClr val="C0C0C0"/>
              </a:solidFill>
              <a:latin typeface="Trebuchet MS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mtClean="0">
                <a:solidFill>
                  <a:prstClr val="black"/>
                </a:solidFill>
              </a:rPr>
              <a:t>TexPoint fonts used in EMF. </a:t>
            </a:r>
          </a:p>
          <a:p>
            <a:r>
              <a:rPr lang="en-IE" smtClean="0">
                <a:solidFill>
                  <a:prstClr val="black"/>
                </a:solidFill>
              </a:rPr>
              <a:t>Read the TexPoint manual before you delete this box.: </a:t>
            </a:r>
            <a:r>
              <a:rPr lang="en-IE" smtClean="0">
                <a:solidFill>
                  <a:prstClr val="black"/>
                </a:solidFill>
                <a:latin typeface="CMMI10"/>
              </a:rPr>
              <a:t>A</a:t>
            </a:r>
            <a:r>
              <a:rPr lang="en-IE" smtClean="0">
                <a:solidFill>
                  <a:prstClr val="black"/>
                </a:solidFill>
                <a:latin typeface="CMR10"/>
              </a:rPr>
              <a:t>A</a:t>
            </a:r>
            <a:r>
              <a:rPr lang="en-IE" smtClean="0">
                <a:solidFill>
                  <a:prstClr val="black"/>
                </a:solidFill>
                <a:latin typeface="MSBM10"/>
              </a:rPr>
              <a:t>A</a:t>
            </a:r>
            <a:r>
              <a:rPr lang="en-IE" smtClean="0">
                <a:solidFill>
                  <a:prstClr val="black"/>
                </a:solidFill>
                <a:latin typeface="CMMI7"/>
              </a:rPr>
              <a:t>A</a:t>
            </a:r>
            <a:r>
              <a:rPr lang="en-IE" smtClean="0">
                <a:solidFill>
                  <a:prstClr val="black"/>
                </a:solidFill>
                <a:latin typeface="CMSY10ORIG"/>
              </a:rPr>
              <a:t>A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52400" y="944563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G</a:t>
            </a:r>
            <a:r>
              <a:rPr lang="en-US" sz="2000" b="1" kern="0" dirty="0" err="1" smtClean="0">
                <a:solidFill>
                  <a:srgbClr val="0000FF"/>
                </a:solidFill>
                <a:ea typeface="ＭＳ Ｐゴシック" pitchFamily="34" charset="-128"/>
              </a:rPr>
              <a:t>oal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105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Modus operandi:	convex &gt; non-convex*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767138" algn="l"/>
                <a:tab pos="3944938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	* for simple </a:t>
            </a:r>
            <a:r>
              <a:rPr lang="en-US" kern="0" dirty="0" err="1" smtClean="0">
                <a:solidFill>
                  <a:srgbClr val="000000"/>
                </a:solidFill>
                <a:ea typeface="ＭＳ Ｐゴシック" pitchFamily="34" charset="-128"/>
              </a:rPr>
              <a:t>sparsity</a:t>
            </a: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 models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767138" algn="l"/>
                <a:tab pos="3944938" algn="l"/>
              </a:tabLst>
              <a:defRPr/>
            </a:pPr>
            <a:endParaRPr lang="en-US" sz="16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3767138" algn="l"/>
                <a:tab pos="3944938" algn="l"/>
              </a:tabLst>
              <a:defRPr/>
            </a:pPr>
            <a:r>
              <a:rPr lang="en-US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CLASH/NP</a:t>
            </a:r>
            <a:r>
              <a:rPr lang="en-US" i="1" kern="0" dirty="0" smtClean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  <a:r>
              <a:rPr lang="en-US" sz="1700" i="1" kern="0" dirty="0" smtClean="0">
                <a:solidFill>
                  <a:srgbClr val="000000"/>
                </a:solidFill>
                <a:ea typeface="ＭＳ Ｐゴシック" pitchFamily="34" charset="-128"/>
              </a:rPr>
              <a:t> the power of the two frameworks for quadratic convex problems</a:t>
            </a:r>
            <a:r>
              <a:rPr lang="en-US" i="1" kern="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i="1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i="1" kern="0" dirty="0" smtClean="0">
                <a:solidFill>
                  <a:srgbClr val="000000"/>
                </a:solidFill>
                <a:ea typeface="ＭＳ Ｐゴシック" pitchFamily="34" charset="-128"/>
              </a:rPr>
              <a:t>			</a:t>
            </a:r>
            <a:r>
              <a:rPr lang="en-US" sz="2000" i="1" kern="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2000" i="1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endParaRPr lang="en-US" sz="100" i="1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Optimization with the sparse models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74404" y="6550223"/>
            <a:ext cx="2269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</a:rPr>
              <a:t>Kyrillidis</a:t>
            </a:r>
            <a:r>
              <a:rPr lang="en-US" sz="1400" dirty="0" smtClean="0">
                <a:solidFill>
                  <a:srgbClr val="00B050"/>
                </a:solidFill>
              </a:rPr>
              <a:t> and C, 2011]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676400" y="990600"/>
            <a:ext cx="3159021" cy="381081"/>
          </a:xfrm>
          <a:prstGeom prst="rect">
            <a:avLst/>
          </a:prstGeom>
          <a:noFill/>
          <a:ln/>
          <a:effectLst/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81000" y="2089093"/>
          <a:ext cx="8458200" cy="164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717"/>
                <a:gridCol w="3396283"/>
                <a:gridCol w="3295200"/>
              </a:tblGrid>
              <a:tr h="523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Non-convex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Convex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99038">
                <a:tc>
                  <a:txBody>
                    <a:bodyPr/>
                    <a:lstStyle/>
                    <a:p>
                      <a:r>
                        <a:rPr lang="en-US" dirty="0" smtClean="0"/>
                        <a:t>Encoding </a:t>
                      </a:r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endParaRPr lang="en-US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combinatorial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convex relaxation</a:t>
                      </a:r>
                      <a:endParaRPr lang="en-US" dirty="0"/>
                    </a:p>
                  </a:txBody>
                  <a:tcPr/>
                </a:tc>
              </a:tr>
              <a:tr h="638867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953000" y="2185613"/>
            <a:ext cx="457200" cy="45720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2185613"/>
            <a:ext cx="645575" cy="457200"/>
          </a:xfrm>
          <a:prstGeom prst="rect">
            <a:avLst/>
          </a:prstGeom>
          <a:noFill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514600" y="3307827"/>
            <a:ext cx="2868395" cy="273821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816528" y="3307531"/>
            <a:ext cx="2794072" cy="27386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148782" y="5943600"/>
            <a:ext cx="4937818" cy="345647"/>
          </a:xfrm>
          <a:prstGeom prst="rect">
            <a:avLst/>
          </a:prstGeom>
          <a:noFill/>
          <a:ln/>
          <a:effectLst/>
        </p:spPr>
      </p:pic>
      <p:sp>
        <p:nvSpPr>
          <p:cNvPr id="12" name="Rectangle 11"/>
          <p:cNvSpPr/>
          <p:nvPr/>
        </p:nvSpPr>
        <p:spPr>
          <a:xfrm>
            <a:off x="2289220" y="6429446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sparsity</a:t>
            </a:r>
            <a:r>
              <a:rPr lang="en-US" b="1" dirty="0" smtClean="0">
                <a:solidFill>
                  <a:srgbClr val="FF0000"/>
                </a:solidFill>
              </a:rPr>
              <a:t> &amp; structure + geometry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10" y="1493217"/>
            <a:ext cx="4511432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A preview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0402" y="1493217"/>
            <a:ext cx="4511432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6410" y="4480560"/>
            <a:ext cx="451143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36426" y="1047890"/>
            <a:ext cx="960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CLASH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9365" y="1086295"/>
            <a:ext cx="244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Structured Sparsity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0585" y="4081885"/>
            <a:ext cx="221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Norm Constraints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077905" y="587030"/>
            <a:ext cx="4510895" cy="504748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532124" y="2046421"/>
            <a:ext cx="640080" cy="171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368497" y="6550223"/>
            <a:ext cx="2775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</a:rPr>
              <a:t>Kyrillidis</a:t>
            </a:r>
            <a:r>
              <a:rPr lang="en-US" sz="1400" dirty="0" smtClean="0">
                <a:solidFill>
                  <a:srgbClr val="00B050"/>
                </a:solidFill>
              </a:rPr>
              <a:t>, </a:t>
            </a:r>
            <a:r>
              <a:rPr lang="en-US" sz="1400" dirty="0" err="1" smtClean="0">
                <a:solidFill>
                  <a:srgbClr val="00B050"/>
                </a:solidFill>
              </a:rPr>
              <a:t>Puy</a:t>
            </a:r>
            <a:r>
              <a:rPr lang="en-US" sz="1400" dirty="0" smtClean="0">
                <a:solidFill>
                  <a:srgbClr val="00B050"/>
                </a:solidFill>
              </a:rPr>
              <a:t>, and C, 2012]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9360"/>
            <a:ext cx="7848600" cy="395128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A Real Clash of Sparsity Models</a:t>
            </a:r>
            <a:endParaRPr lang="en-US" sz="2800" i="1" dirty="0" smtClean="0">
              <a:solidFill>
                <a:srgbClr val="0000FF"/>
              </a:solidFill>
            </a:endParaRPr>
          </a:p>
        </p:txBody>
      </p:sp>
      <p:pic>
        <p:nvPicPr>
          <p:cNvPr id="41986" name="Picture 2" descr="http://3.bp.blogspot.com/_uB-0D-gV8mY/Rm3_Wr21KrI/AAAAAAAACPY/NSgJ4_oGtDk/s320/Rock_the_casba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1795" y="312176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ell1 is already taken, what do we do?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6200" y="3382963"/>
            <a:ext cx="8915400" cy="3398837"/>
            <a:chOff x="228600" y="944563"/>
            <a:chExt cx="8915400" cy="3398837"/>
          </a:xfrm>
        </p:grpSpPr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228600" y="944563"/>
              <a:ext cx="8915400" cy="339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Density estimation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1377950" algn="l"/>
                  <a:tab pos="2565400" algn="l"/>
                </a:tabLst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/>
              </a:r>
              <a:b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</a:b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endParaRP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sz="1600" kern="0" dirty="0" smtClean="0">
                  <a:ea typeface="ＭＳ Ｐゴシック" pitchFamily="34" charset="-128"/>
                </a:rPr>
                <a:t>Examples:           	</a:t>
              </a:r>
              <a:r>
                <a:rPr lang="en-US" sz="1400" kern="0" dirty="0" smtClean="0">
                  <a:ea typeface="ＭＳ Ｐゴシック" pitchFamily="34" charset="-128"/>
                </a:rPr>
                <a:t>sparse mixture/kernel models with small sample size, 		 	nonparametric density estimation, aggregation of density estimators </a:t>
              </a:r>
              <a:endPara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1377950" algn="l"/>
                  <a:tab pos="2565400" algn="l"/>
                </a:tabLst>
                <a:defRPr/>
              </a:pP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Markowitz Portfolio optimization 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sz="1600" kern="0" dirty="0" smtClean="0">
                  <a:ea typeface="ＭＳ Ｐゴシック" pitchFamily="34" charset="-128"/>
                </a:rPr>
                <a:t>Examples:</a:t>
              </a:r>
              <a:r>
                <a:rPr lang="en-US" kern="0" dirty="0" smtClean="0">
                  <a:ea typeface="ＭＳ Ｐゴシック" pitchFamily="34" charset="-128"/>
                </a:rPr>
                <a:t>	</a:t>
              </a:r>
              <a:r>
                <a:rPr lang="en-US" sz="1400" kern="0" dirty="0" smtClean="0">
                  <a:ea typeface="ＭＳ Ｐゴシック" pitchFamily="34" charset="-128"/>
                </a:rPr>
                <a:t>minimum variance portfolio with no-short positions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sz="1400" kern="0" dirty="0" smtClean="0">
                  <a:ea typeface="ＭＳ Ｐゴシック" pitchFamily="34" charset="-128"/>
                </a:rPr>
                <a:t>			minimum variance portfolio with short positions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endParaRPr lang="en-US" sz="500" kern="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Many other applications</a:t>
              </a:r>
              <a:r>
                <a:rPr lang="en-US" sz="20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   boosting classifiers, NNMF, ED, etc…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endParaRPr lang="en-US" sz="400" kern="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			</a:t>
              </a:r>
              <a:endParaRPr lang="en-US" sz="2000" b="1" kern="0" dirty="0" smtClean="0">
                <a:solidFill>
                  <a:srgbClr val="FF0000"/>
                </a:solidFill>
                <a:ea typeface="ＭＳ Ｐゴシック" pitchFamily="34" charset="-128"/>
              </a:endParaRP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kern="0" dirty="0" smtClean="0">
                  <a:ea typeface="ＭＳ Ｐゴシック" pitchFamily="34" charset="-128"/>
                </a:rPr>
                <a:t/>
              </a:r>
              <a:br>
                <a:rPr lang="en-US" kern="0" dirty="0" smtClean="0">
                  <a:ea typeface="ＭＳ Ｐゴシック" pitchFamily="34" charset="-128"/>
                </a:rPr>
              </a:br>
              <a:r>
                <a:rPr lang="en-US" kern="0" dirty="0" smtClean="0">
                  <a:ea typeface="ＭＳ Ｐゴシック" pitchFamily="34" charset="-128"/>
                </a:rPr>
                <a:t>	</a:t>
              </a:r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62400" y="964655"/>
              <a:ext cx="4674636" cy="33074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685800" y="1368623"/>
              <a:ext cx="61449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Bunea</a:t>
              </a:r>
              <a:r>
                <a:rPr lang="en-US" sz="1400" dirty="0" smtClean="0">
                  <a:solidFill>
                    <a:srgbClr val="00B050"/>
                  </a:solidFill>
                </a:rPr>
                <a:t>,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Tsybakov</a:t>
              </a:r>
              <a:r>
                <a:rPr lang="en-US" sz="1400" dirty="0" smtClean="0">
                  <a:solidFill>
                    <a:srgbClr val="00B050"/>
                  </a:solidFill>
                </a:rPr>
                <a:t>, and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Wegkamp</a:t>
              </a:r>
              <a:r>
                <a:rPr lang="en-US" sz="1400" dirty="0" smtClean="0">
                  <a:solidFill>
                    <a:srgbClr val="00B050"/>
                  </a:solidFill>
                </a:rPr>
                <a:t>, 2010; Willet and Nowak, 2007]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2362200"/>
              <a:ext cx="20247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Brodie</a:t>
              </a:r>
              <a:r>
                <a:rPr lang="en-US" sz="1400" dirty="0" smtClean="0">
                  <a:solidFill>
                    <a:srgbClr val="00B050"/>
                  </a:solidFill>
                </a:rPr>
                <a:t> et al., 2008]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57200" y="995658"/>
            <a:ext cx="5694231" cy="52849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24620" y="2196555"/>
            <a:ext cx="3818780" cy="927645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008431" y="1447800"/>
            <a:ext cx="1066800" cy="2389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" y="1739355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C</a:t>
            </a:r>
            <a:r>
              <a:rPr lang="en-US" kern="0" dirty="0" smtClean="0">
                <a:ea typeface="ＭＳ Ｐゴシック" pitchFamily="34" charset="-128"/>
              </a:rPr>
              <a:t> encodes constraints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10400" y="1002268"/>
            <a:ext cx="1389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f</a:t>
            </a:r>
            <a:r>
              <a:rPr lang="en-US" b="1" i="1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: convex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952" y="6324600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 smtClean="0">
                <a:solidFill>
                  <a:srgbClr val="FF0000"/>
                </a:solidFill>
                <a:ea typeface="ＭＳ Ｐゴシック" pitchFamily="34" charset="-128"/>
              </a:rPr>
              <a:t>sparsity</a:t>
            </a:r>
            <a:r>
              <a:rPr lang="en-US" b="1" kern="0" dirty="0" smtClean="0">
                <a:solidFill>
                  <a:srgbClr val="FF0000"/>
                </a:solidFill>
                <a:ea typeface="ＭＳ Ｐゴシック" pitchFamily="34" charset="-128"/>
              </a:rPr>
              <a:t> is still required!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ell1 is already taken, what do we do?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4754563"/>
            <a:ext cx="8915400" cy="3398837"/>
            <a:chOff x="228600" y="944563"/>
            <a:chExt cx="8915400" cy="3398837"/>
          </a:xfrm>
        </p:grpSpPr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228600" y="944563"/>
              <a:ext cx="8915400" cy="339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Density estimation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1377950" algn="l"/>
                  <a:tab pos="2565400" algn="l"/>
                </a:tabLst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/>
              </a:r>
              <a:b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</a:b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Markowitz Portfolio optimization 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endParaRPr lang="en-US" sz="500" kern="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Many other applications</a:t>
              </a:r>
              <a:r>
                <a:rPr lang="en-US" sz="20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   boosting classifiers, NNMF, ED, etc…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endParaRPr lang="en-US" sz="400" kern="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			</a:t>
              </a:r>
              <a:r>
                <a:rPr lang="en-US" sz="2000" b="1" kern="0" dirty="0" smtClean="0">
                  <a:solidFill>
                    <a:srgbClr val="FF0000"/>
                  </a:solidFill>
                  <a:ea typeface="ＭＳ Ｐゴシック" pitchFamily="34" charset="-128"/>
                </a:rPr>
                <a:t>Sparsity is still required!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kern="0" dirty="0" smtClean="0">
                  <a:ea typeface="ＭＳ Ｐゴシック" pitchFamily="34" charset="-128"/>
                </a:rPr>
                <a:t/>
              </a:r>
              <a:br>
                <a:rPr lang="en-US" kern="0" dirty="0" smtClean="0">
                  <a:ea typeface="ＭＳ Ｐゴシック" pitchFamily="34" charset="-128"/>
                </a:rPr>
              </a:br>
              <a:r>
                <a:rPr lang="en-US" kern="0" dirty="0" smtClean="0">
                  <a:ea typeface="ＭＳ Ｐゴシック" pitchFamily="34" charset="-128"/>
                </a:rPr>
                <a:t>	</a:t>
              </a:r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962400" y="964655"/>
              <a:ext cx="4674636" cy="33074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685800" y="1368623"/>
              <a:ext cx="61449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Bunea</a:t>
              </a:r>
              <a:r>
                <a:rPr lang="en-US" sz="1400" dirty="0" smtClean="0">
                  <a:solidFill>
                    <a:srgbClr val="00B050"/>
                  </a:solidFill>
                </a:rPr>
                <a:t>,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Tsybakov</a:t>
              </a:r>
              <a:r>
                <a:rPr lang="en-US" sz="1400" dirty="0" smtClean="0">
                  <a:solidFill>
                    <a:srgbClr val="00B050"/>
                  </a:solidFill>
                </a:rPr>
                <a:t>, and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Wegkamp</a:t>
              </a:r>
              <a:r>
                <a:rPr lang="en-US" sz="1400" dirty="0" smtClean="0">
                  <a:solidFill>
                    <a:srgbClr val="00B050"/>
                  </a:solidFill>
                </a:rPr>
                <a:t>, 2010; Willet and Nowak, 2007]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1676400"/>
              <a:ext cx="20247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Brodie</a:t>
              </a:r>
              <a:r>
                <a:rPr lang="en-US" sz="1400" dirty="0" smtClean="0">
                  <a:solidFill>
                    <a:srgbClr val="00B050"/>
                  </a:solidFill>
                </a:rPr>
                <a:t> et al., 2008]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22121" y="995658"/>
            <a:ext cx="5196327" cy="52837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24620" y="2196555"/>
            <a:ext cx="3818780" cy="927645"/>
          </a:xfrm>
          <a:prstGeom prst="rect">
            <a:avLst/>
          </a:prstGeom>
          <a:noFill/>
          <a:ln/>
          <a:effectLst/>
        </p:spPr>
      </p:pic>
      <p:sp>
        <p:nvSpPr>
          <p:cNvPr id="15" name="Rectangle 14"/>
          <p:cNvSpPr/>
          <p:nvPr/>
        </p:nvSpPr>
        <p:spPr>
          <a:xfrm>
            <a:off x="381000" y="1739355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C</a:t>
            </a:r>
            <a:r>
              <a:rPr lang="en-US" kern="0" dirty="0" smtClean="0">
                <a:ea typeface="ＭＳ Ｐゴシック" pitchFamily="34" charset="-128"/>
              </a:rPr>
              <a:t> encodes constraints </a:t>
            </a:r>
            <a:endParaRPr lang="en-US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352800" y="1524000"/>
            <a:ext cx="2209804" cy="2788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8600" y="3352800"/>
            <a:ext cx="883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sparsity</a:t>
            </a:r>
            <a:r>
              <a:rPr lang="en-US" b="1" i="1" dirty="0" smtClean="0">
                <a:solidFill>
                  <a:srgbClr val="FF0000"/>
                </a:solidFill>
              </a:rPr>
              <a:t>-based f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and the constraint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b="1" i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can conflict with each other!</a:t>
            </a:r>
          </a:p>
        </p:txBody>
      </p:sp>
      <p:grpSp>
        <p:nvGrpSpPr>
          <p:cNvPr id="3" name="Group 37"/>
          <p:cNvGrpSpPr/>
          <p:nvPr/>
        </p:nvGrpSpPr>
        <p:grpSpPr bwMode="auto">
          <a:xfrm>
            <a:off x="6361176" y="823765"/>
            <a:ext cx="2249424" cy="2249148"/>
            <a:chOff x="7086600" y="2286794"/>
            <a:chExt cx="1828800" cy="18288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rot="5400000"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cxnSp>
        <p:nvCxnSpPr>
          <p:cNvPr id="31" name="Straight Arrow Connector 32"/>
          <p:cNvCxnSpPr>
            <a:cxnSpLocks noChangeShapeType="1"/>
          </p:cNvCxnSpPr>
          <p:nvPr/>
        </p:nvCxnSpPr>
        <p:spPr bwMode="auto">
          <a:xfrm rot="5400000">
            <a:off x="7505700" y="876300"/>
            <a:ext cx="609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" name="Straight Connector 34"/>
          <p:cNvCxnSpPr/>
          <p:nvPr/>
        </p:nvCxnSpPr>
        <p:spPr bwMode="auto">
          <a:xfrm>
            <a:off x="7467600" y="1097280"/>
            <a:ext cx="883920" cy="8839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Picture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96200" y="381000"/>
            <a:ext cx="1295402" cy="278892"/>
          </a:xfrm>
          <a:prstGeom prst="rect">
            <a:avLst/>
          </a:prstGeom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022042" y="2438400"/>
            <a:ext cx="1054366" cy="304816"/>
          </a:xfrm>
          <a:prstGeom prst="rect">
            <a:avLst/>
          </a:prstGeom>
          <a:noFill/>
          <a:ln/>
          <a:effectLst/>
        </p:spPr>
      </p:pic>
      <p:sp>
        <p:nvSpPr>
          <p:cNvPr id="45" name="Rectangle 44"/>
          <p:cNvSpPr/>
          <p:nvPr/>
        </p:nvSpPr>
        <p:spPr bwMode="auto">
          <a:xfrm rot="2700000">
            <a:off x="7049621" y="1484778"/>
            <a:ext cx="914400" cy="9144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grpSp>
        <p:nvGrpSpPr>
          <p:cNvPr id="4" name="Group 21"/>
          <p:cNvGrpSpPr/>
          <p:nvPr/>
        </p:nvGrpSpPr>
        <p:grpSpPr>
          <a:xfrm rot="2700000">
            <a:off x="7746066" y="1352214"/>
            <a:ext cx="274320" cy="274320"/>
            <a:chOff x="5559009" y="5638800"/>
            <a:chExt cx="788033" cy="788033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5559009" y="5645983"/>
              <a:ext cx="788033" cy="773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>
              <a:off x="5559009" y="5645983"/>
              <a:ext cx="788033" cy="773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ell1 is already taken, what do we do?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4754563"/>
            <a:ext cx="8915400" cy="3398837"/>
            <a:chOff x="228600" y="944563"/>
            <a:chExt cx="8915400" cy="3398837"/>
          </a:xfrm>
        </p:grpSpPr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228600" y="944563"/>
              <a:ext cx="8915400" cy="339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Density estimation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1377950" algn="l"/>
                  <a:tab pos="2565400" algn="l"/>
                </a:tabLst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/>
              </a:r>
              <a:b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</a:b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Markowitz Portfolio optimization 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endParaRPr lang="en-US" sz="500" kern="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Many other applications</a:t>
              </a:r>
              <a:r>
                <a:rPr lang="en-US" sz="20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   boosting classifiers, NNMF, ED, etc…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endParaRPr lang="en-US" sz="400" kern="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			</a:t>
              </a:r>
              <a:r>
                <a:rPr lang="en-US" sz="2000" b="1" kern="0" dirty="0" smtClean="0">
                  <a:solidFill>
                    <a:srgbClr val="FF0000"/>
                  </a:solidFill>
                  <a:ea typeface="ＭＳ Ｐゴシック" pitchFamily="34" charset="-128"/>
                </a:rPr>
                <a:t>Sparsity is still required!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kern="0" dirty="0" smtClean="0">
                  <a:ea typeface="ＭＳ Ｐゴシック" pitchFamily="34" charset="-128"/>
                </a:rPr>
                <a:t/>
              </a:r>
              <a:br>
                <a:rPr lang="en-US" kern="0" dirty="0" smtClean="0">
                  <a:ea typeface="ＭＳ Ｐゴシック" pitchFamily="34" charset="-128"/>
                </a:rPr>
              </a:br>
              <a:r>
                <a:rPr lang="en-US" kern="0" dirty="0" smtClean="0">
                  <a:ea typeface="ＭＳ Ｐゴシック" pitchFamily="34" charset="-128"/>
                </a:rPr>
                <a:t>	</a:t>
              </a:r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962400" y="964655"/>
              <a:ext cx="4674636" cy="33074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685800" y="1368623"/>
              <a:ext cx="61449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Bunea</a:t>
              </a:r>
              <a:r>
                <a:rPr lang="en-US" sz="1400" dirty="0" smtClean="0">
                  <a:solidFill>
                    <a:srgbClr val="00B050"/>
                  </a:solidFill>
                </a:rPr>
                <a:t>,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Tsybakov</a:t>
              </a:r>
              <a:r>
                <a:rPr lang="en-US" sz="1400" dirty="0" smtClean="0">
                  <a:solidFill>
                    <a:srgbClr val="00B050"/>
                  </a:solidFill>
                </a:rPr>
                <a:t>, and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Wegkamp</a:t>
              </a:r>
              <a:r>
                <a:rPr lang="en-US" sz="1400" dirty="0" smtClean="0">
                  <a:solidFill>
                    <a:srgbClr val="00B050"/>
                  </a:solidFill>
                </a:rPr>
                <a:t>, 2010; Willet and Nowak, 2007]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1676400"/>
              <a:ext cx="20247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Brodie</a:t>
              </a:r>
              <a:r>
                <a:rPr lang="en-US" sz="1400" dirty="0" smtClean="0">
                  <a:solidFill>
                    <a:srgbClr val="00B050"/>
                  </a:solidFill>
                </a:rPr>
                <a:t> et al., 2008]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22121" y="995658"/>
            <a:ext cx="5196327" cy="52837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24620" y="2196555"/>
            <a:ext cx="3818780" cy="927645"/>
          </a:xfrm>
          <a:prstGeom prst="rect">
            <a:avLst/>
          </a:prstGeom>
          <a:noFill/>
          <a:ln/>
          <a:effectLst/>
        </p:spPr>
      </p:pic>
      <p:sp>
        <p:nvSpPr>
          <p:cNvPr id="15" name="Rectangle 14"/>
          <p:cNvSpPr/>
          <p:nvPr/>
        </p:nvSpPr>
        <p:spPr>
          <a:xfrm>
            <a:off x="381000" y="1739355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C</a:t>
            </a:r>
            <a:r>
              <a:rPr lang="en-US" kern="0" dirty="0" smtClean="0">
                <a:ea typeface="ＭＳ Ｐゴシック" pitchFamily="34" charset="-128"/>
              </a:rPr>
              <a:t> encodes constraints </a:t>
            </a:r>
            <a:endParaRPr lang="en-US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352800" y="1524000"/>
            <a:ext cx="2209804" cy="2788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8600" y="3352800"/>
            <a:ext cx="883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sparsity</a:t>
            </a:r>
            <a:r>
              <a:rPr lang="en-US" b="1" i="1" dirty="0" smtClean="0">
                <a:solidFill>
                  <a:srgbClr val="FF0000"/>
                </a:solidFill>
              </a:rPr>
              <a:t>-based f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and the constraint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b="1" i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can conflict with each other!</a:t>
            </a:r>
          </a:p>
        </p:txBody>
      </p:sp>
      <p:grpSp>
        <p:nvGrpSpPr>
          <p:cNvPr id="3" name="Group 37"/>
          <p:cNvGrpSpPr/>
          <p:nvPr/>
        </p:nvGrpSpPr>
        <p:grpSpPr bwMode="auto">
          <a:xfrm>
            <a:off x="6243305" y="823765"/>
            <a:ext cx="2249424" cy="2249148"/>
            <a:chOff x="7086600" y="2286794"/>
            <a:chExt cx="1828800" cy="18288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rot="5400000"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pic>
        <p:nvPicPr>
          <p:cNvPr id="43" name="Picture 4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867400" y="2438400"/>
            <a:ext cx="1054366" cy="304816"/>
          </a:xfrm>
          <a:prstGeom prst="rect">
            <a:avLst/>
          </a:prstGeom>
          <a:noFill/>
          <a:ln/>
          <a:effectLst/>
        </p:spPr>
      </p:pic>
      <p:cxnSp>
        <p:nvCxnSpPr>
          <p:cNvPr id="35" name="Straight Connector 34"/>
          <p:cNvCxnSpPr/>
          <p:nvPr/>
        </p:nvCxnSpPr>
        <p:spPr bwMode="auto">
          <a:xfrm>
            <a:off x="6705600" y="838200"/>
            <a:ext cx="1905000" cy="182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4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772399" y="635508"/>
            <a:ext cx="1143003" cy="278892"/>
          </a:xfrm>
          <a:prstGeom prst="rect">
            <a:avLst/>
          </a:prstGeom>
          <a:noFill/>
          <a:ln/>
          <a:effectLst/>
        </p:spPr>
      </p:pic>
      <p:sp>
        <p:nvSpPr>
          <p:cNvPr id="46" name="Rectangle 45"/>
          <p:cNvSpPr/>
          <p:nvPr/>
        </p:nvSpPr>
        <p:spPr bwMode="auto">
          <a:xfrm rot="2700000">
            <a:off x="6894979" y="1484778"/>
            <a:ext cx="914400" cy="9144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31" name="Straight Arrow Connector 32"/>
          <p:cNvCxnSpPr>
            <a:cxnSpLocks noChangeShapeType="1"/>
          </p:cNvCxnSpPr>
          <p:nvPr/>
        </p:nvCxnSpPr>
        <p:spPr bwMode="auto">
          <a:xfrm rot="5400000">
            <a:off x="7311491" y="1181100"/>
            <a:ext cx="609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4" name="Group 22"/>
          <p:cNvGrpSpPr/>
          <p:nvPr/>
        </p:nvGrpSpPr>
        <p:grpSpPr>
          <a:xfrm rot="2700000">
            <a:off x="6838614" y="971215"/>
            <a:ext cx="274320" cy="274320"/>
            <a:chOff x="5559009" y="5638800"/>
            <a:chExt cx="788033" cy="788033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5559009" y="5645983"/>
              <a:ext cx="788033" cy="773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>
              <a:off x="5559009" y="5645983"/>
              <a:ext cx="788033" cy="773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28"/>
          <p:cNvGrpSpPr/>
          <p:nvPr/>
        </p:nvGrpSpPr>
        <p:grpSpPr>
          <a:xfrm rot="2700000">
            <a:off x="8134013" y="2190413"/>
            <a:ext cx="274320" cy="274320"/>
            <a:chOff x="5559009" y="5638800"/>
            <a:chExt cx="788033" cy="788033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5559009" y="5645983"/>
              <a:ext cx="788033" cy="773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6200000">
              <a:off x="5559009" y="5645983"/>
              <a:ext cx="788033" cy="773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ell1 is already taken, what do we do?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4754563"/>
            <a:ext cx="8915400" cy="3398837"/>
            <a:chOff x="228600" y="944563"/>
            <a:chExt cx="8915400" cy="3398837"/>
          </a:xfrm>
        </p:grpSpPr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228600" y="944563"/>
              <a:ext cx="8915400" cy="339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Density estimation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1377950" algn="l"/>
                  <a:tab pos="2565400" algn="l"/>
                </a:tabLst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/>
              </a:r>
              <a:b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</a:b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Markowitz Portfolio optimization 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endParaRPr lang="en-US" sz="500" kern="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Many other applications</a:t>
              </a:r>
              <a:r>
                <a:rPr lang="en-US" sz="20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   boosting classifiers, NNMF, ED, etc…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endParaRPr lang="en-US" sz="400" kern="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			</a:t>
              </a:r>
              <a:r>
                <a:rPr lang="en-US" sz="2000" b="1" kern="0" dirty="0" smtClean="0">
                  <a:solidFill>
                    <a:srgbClr val="FF0000"/>
                  </a:solidFill>
                  <a:ea typeface="ＭＳ Ｐゴシック" pitchFamily="34" charset="-128"/>
                </a:rPr>
                <a:t>Sparsity is still required!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kern="0" dirty="0" smtClean="0">
                  <a:ea typeface="ＭＳ Ｐゴシック" pitchFamily="34" charset="-128"/>
                </a:rPr>
                <a:t/>
              </a:r>
              <a:br>
                <a:rPr lang="en-US" kern="0" dirty="0" smtClean="0">
                  <a:ea typeface="ＭＳ Ｐゴシック" pitchFamily="34" charset="-128"/>
                </a:rPr>
              </a:br>
              <a:r>
                <a:rPr lang="en-US" kern="0" dirty="0" smtClean="0">
                  <a:ea typeface="ＭＳ Ｐゴシック" pitchFamily="34" charset="-128"/>
                </a:rPr>
                <a:t>	</a:t>
              </a:r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962400" y="964655"/>
              <a:ext cx="4674636" cy="33074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685800" y="1368623"/>
              <a:ext cx="61449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Bunea</a:t>
              </a:r>
              <a:r>
                <a:rPr lang="en-US" sz="1400" dirty="0" smtClean="0">
                  <a:solidFill>
                    <a:srgbClr val="00B050"/>
                  </a:solidFill>
                </a:rPr>
                <a:t>,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Tsybakov</a:t>
              </a:r>
              <a:r>
                <a:rPr lang="en-US" sz="1400" dirty="0" smtClean="0">
                  <a:solidFill>
                    <a:srgbClr val="00B050"/>
                  </a:solidFill>
                </a:rPr>
                <a:t>, and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Wegkamp</a:t>
              </a:r>
              <a:r>
                <a:rPr lang="en-US" sz="1400" dirty="0" smtClean="0">
                  <a:solidFill>
                    <a:srgbClr val="00B050"/>
                  </a:solidFill>
                </a:rPr>
                <a:t>, 2010; Willet and Nowak, 2007]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1676400"/>
              <a:ext cx="20247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Brodie</a:t>
              </a:r>
              <a:r>
                <a:rPr lang="en-US" sz="1400" dirty="0" smtClean="0">
                  <a:solidFill>
                    <a:srgbClr val="00B050"/>
                  </a:solidFill>
                </a:rPr>
                <a:t> et al., 2008]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22121" y="995658"/>
            <a:ext cx="5196327" cy="52837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24620" y="2196555"/>
            <a:ext cx="3818780" cy="927645"/>
          </a:xfrm>
          <a:prstGeom prst="rect">
            <a:avLst/>
          </a:prstGeom>
          <a:noFill/>
          <a:ln/>
          <a:effectLst/>
        </p:spPr>
      </p:pic>
      <p:sp>
        <p:nvSpPr>
          <p:cNvPr id="15" name="Rectangle 14"/>
          <p:cNvSpPr/>
          <p:nvPr/>
        </p:nvSpPr>
        <p:spPr>
          <a:xfrm>
            <a:off x="381000" y="1739355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C</a:t>
            </a:r>
            <a:r>
              <a:rPr lang="en-US" kern="0" dirty="0" smtClean="0">
                <a:ea typeface="ＭＳ Ｐゴシック" pitchFamily="34" charset="-128"/>
              </a:rPr>
              <a:t> encodes constraints </a:t>
            </a:r>
            <a:endParaRPr lang="en-US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352800" y="1524000"/>
            <a:ext cx="2209804" cy="2788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8600" y="3352800"/>
            <a:ext cx="570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sparsity</a:t>
            </a:r>
            <a:r>
              <a:rPr lang="en-US" b="1" i="1" dirty="0" smtClean="0">
                <a:solidFill>
                  <a:srgbClr val="FF0000"/>
                </a:solidFill>
              </a:rPr>
              <a:t>-based f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can bias the data-fidelity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1958185"/>
            <a:ext cx="3005369" cy="70881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6286" y="2827599"/>
            <a:ext cx="2058514" cy="3728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ell1 is already taken, what do we do?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4754563"/>
            <a:ext cx="8915400" cy="3398837"/>
            <a:chOff x="228600" y="944563"/>
            <a:chExt cx="8915400" cy="3398837"/>
          </a:xfrm>
        </p:grpSpPr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228600" y="944563"/>
              <a:ext cx="8915400" cy="339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Density estimation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1377950" algn="l"/>
                  <a:tab pos="2565400" algn="l"/>
                </a:tabLst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/>
              </a:r>
              <a:b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</a:b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Markowitz Portfolio optimization 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endParaRPr lang="en-US" sz="500" kern="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Many other applications</a:t>
              </a:r>
              <a:r>
                <a:rPr lang="en-US" sz="2000" kern="0" dirty="0" smtClean="0">
                  <a:solidFill>
                    <a:srgbClr val="000000"/>
                  </a:solidFill>
                  <a:ea typeface="ＭＳ Ｐゴシック" pitchFamily="34" charset="-128"/>
                </a:rPr>
                <a:t>   boosting classifiers, NNMF, ED, etc…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endParaRPr lang="en-US" sz="400" kern="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sz="2000" b="1" kern="0" dirty="0" smtClean="0">
                  <a:solidFill>
                    <a:srgbClr val="0000FF"/>
                  </a:solidFill>
                  <a:ea typeface="ＭＳ Ｐゴシック" pitchFamily="34" charset="-128"/>
                </a:rPr>
                <a:t>			</a:t>
              </a:r>
              <a:r>
                <a:rPr lang="en-US" sz="2000" b="1" kern="0" dirty="0" smtClean="0">
                  <a:solidFill>
                    <a:srgbClr val="FF0000"/>
                  </a:solidFill>
                  <a:ea typeface="ＭＳ Ｐゴシック" pitchFamily="34" charset="-128"/>
                </a:rPr>
                <a:t>Sparsity is still required!</a:t>
              </a:r>
            </a:p>
            <a:p>
              <a:pPr marL="800100" lvl="1" indent="-3429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377950" algn="l"/>
                  <a:tab pos="2565400" algn="l"/>
                </a:tabLst>
                <a:defRPr/>
              </a:pPr>
              <a:r>
                <a:rPr lang="en-US" kern="0" dirty="0" smtClean="0">
                  <a:ea typeface="ＭＳ Ｐゴシック" pitchFamily="34" charset="-128"/>
                </a:rPr>
                <a:t/>
              </a:r>
              <a:br>
                <a:rPr lang="en-US" kern="0" dirty="0" smtClean="0">
                  <a:ea typeface="ＭＳ Ｐゴシック" pitchFamily="34" charset="-128"/>
                </a:rPr>
              </a:br>
              <a:r>
                <a:rPr lang="en-US" kern="0" dirty="0" smtClean="0">
                  <a:ea typeface="ＭＳ Ｐゴシック" pitchFamily="34" charset="-128"/>
                </a:rPr>
                <a:t>	</a:t>
              </a:r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962400" y="964655"/>
              <a:ext cx="4674636" cy="33074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685800" y="1368623"/>
              <a:ext cx="61449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Bunea</a:t>
              </a:r>
              <a:r>
                <a:rPr lang="en-US" sz="1400" dirty="0" smtClean="0">
                  <a:solidFill>
                    <a:srgbClr val="00B050"/>
                  </a:solidFill>
                </a:rPr>
                <a:t>,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Tsybakov</a:t>
              </a:r>
              <a:r>
                <a:rPr lang="en-US" sz="1400" dirty="0" smtClean="0">
                  <a:solidFill>
                    <a:srgbClr val="00B050"/>
                  </a:solidFill>
                </a:rPr>
                <a:t>, and 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Wegkamp</a:t>
              </a:r>
              <a:r>
                <a:rPr lang="en-US" sz="1400" dirty="0" smtClean="0">
                  <a:solidFill>
                    <a:srgbClr val="00B050"/>
                  </a:solidFill>
                </a:rPr>
                <a:t>, 2010; Willet and Nowak, 2007]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1676400"/>
              <a:ext cx="20247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[</a:t>
              </a:r>
              <a:r>
                <a:rPr lang="en-US" sz="1400" dirty="0" err="1" smtClean="0">
                  <a:solidFill>
                    <a:srgbClr val="00B050"/>
                  </a:solidFill>
                </a:rPr>
                <a:t>Brodie</a:t>
              </a:r>
              <a:r>
                <a:rPr lang="en-US" sz="1400" dirty="0" smtClean="0">
                  <a:solidFill>
                    <a:srgbClr val="00B050"/>
                  </a:solidFill>
                </a:rPr>
                <a:t> et al., 2008]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22121" y="995658"/>
            <a:ext cx="5196327" cy="52837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24620" y="2196555"/>
            <a:ext cx="3818780" cy="927645"/>
          </a:xfrm>
          <a:prstGeom prst="rect">
            <a:avLst/>
          </a:prstGeom>
          <a:noFill/>
          <a:ln/>
          <a:effectLst/>
        </p:spPr>
      </p:pic>
      <p:sp>
        <p:nvSpPr>
          <p:cNvPr id="15" name="Rectangle 14"/>
          <p:cNvSpPr/>
          <p:nvPr/>
        </p:nvSpPr>
        <p:spPr>
          <a:xfrm>
            <a:off x="381000" y="1739355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C</a:t>
            </a:r>
            <a:r>
              <a:rPr lang="en-US" kern="0" dirty="0" smtClean="0">
                <a:ea typeface="ＭＳ Ｐゴシック" pitchFamily="34" charset="-128"/>
              </a:rPr>
              <a:t> encodes constraints </a:t>
            </a:r>
            <a:endParaRPr lang="en-US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352800" y="1524000"/>
            <a:ext cx="2209804" cy="2788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8600" y="3352800"/>
            <a:ext cx="570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sparsity</a:t>
            </a:r>
            <a:r>
              <a:rPr lang="en-US" b="1" i="1" dirty="0" smtClean="0">
                <a:solidFill>
                  <a:srgbClr val="FF0000"/>
                </a:solidFill>
              </a:rPr>
              <a:t>-based f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can bias the data-fidelity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1958185"/>
            <a:ext cx="3005369" cy="70881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6286" y="2827599"/>
            <a:ext cx="2058514" cy="372801"/>
          </a:xfrm>
          <a:prstGeom prst="rect">
            <a:avLst/>
          </a:prstGeom>
          <a:noFill/>
          <a:ln/>
          <a:effectLst/>
        </p:spPr>
      </p:pic>
      <p:sp>
        <p:nvSpPr>
          <p:cNvPr id="25" name="Rectangle 24"/>
          <p:cNvSpPr/>
          <p:nvPr/>
        </p:nvSpPr>
        <p:spPr>
          <a:xfrm>
            <a:off x="304800" y="38100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1. de-biased solutions are not necessarily sparse stationary points of 						</a:t>
            </a:r>
            <a:r>
              <a:rPr lang="en-US" sz="1600" b="1" i="1" dirty="0" smtClean="0">
                <a:solidFill>
                  <a:srgbClr val="0000FF"/>
                </a:solidFill>
              </a:rPr>
              <a:t>f</a:t>
            </a:r>
            <a:r>
              <a:rPr lang="en-US" sz="1600" b="1" i="1" baseline="-25000" dirty="0" smtClean="0">
                <a:solidFill>
                  <a:srgbClr val="0000FF"/>
                </a:solidFill>
              </a:rPr>
              <a:t>1</a:t>
            </a:r>
            <a:r>
              <a:rPr lang="en-US" sz="1600" b="1" dirty="0" smtClean="0">
                <a:solidFill>
                  <a:srgbClr val="0000FF"/>
                </a:solidFill>
              </a:rPr>
              <a:t> + the constraint </a:t>
            </a:r>
            <a:r>
              <a:rPr lang="en-US" sz="1600" b="1" i="1" dirty="0" smtClean="0">
                <a:solidFill>
                  <a:srgbClr val="0000FF"/>
                </a:solidFill>
              </a:rPr>
              <a:t>C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2. it may not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sparsify</a:t>
            </a:r>
            <a:r>
              <a:rPr lang="en-US" sz="1600" b="1" i="1" dirty="0" smtClean="0">
                <a:solidFill>
                  <a:srgbClr val="FF0000"/>
                </a:solidFill>
              </a:rPr>
              <a:t> the solution enough!</a:t>
            </a:r>
          </a:p>
          <a:p>
            <a:endParaRPr lang="en-US" sz="1600" b="1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Objective: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Problems where ell1 is already taken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27101" y="457200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 and beyond…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497920" y="990600"/>
            <a:ext cx="6263273" cy="465796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029200" y="1981200"/>
            <a:ext cx="1626117" cy="278893"/>
          </a:xfrm>
          <a:prstGeom prst="rect">
            <a:avLst/>
          </a:prstGeom>
          <a:noFill/>
          <a:ln/>
          <a:effectLst/>
        </p:spPr>
      </p:pic>
      <p:sp>
        <p:nvSpPr>
          <p:cNvPr id="31" name="Left Brace 30"/>
          <p:cNvSpPr/>
          <p:nvPr/>
        </p:nvSpPr>
        <p:spPr bwMode="auto">
          <a:xfrm rot="16200000">
            <a:off x="5753100" y="-1104900"/>
            <a:ext cx="304800" cy="5562600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Objective: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			in general, NP-Hard!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Problems where ell1 is already taken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27101" y="457200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 and beyond…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497920" y="990600"/>
            <a:ext cx="6263273" cy="465796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029200" y="1981200"/>
            <a:ext cx="1626117" cy="278893"/>
          </a:xfrm>
          <a:prstGeom prst="rect">
            <a:avLst/>
          </a:prstGeom>
          <a:noFill/>
          <a:ln/>
          <a:effectLst/>
        </p:spPr>
      </p:pic>
      <p:sp>
        <p:nvSpPr>
          <p:cNvPr id="8" name="Left Brace 7"/>
          <p:cNvSpPr/>
          <p:nvPr/>
        </p:nvSpPr>
        <p:spPr bwMode="auto">
          <a:xfrm rot="16200000">
            <a:off x="5753100" y="-1104900"/>
            <a:ext cx="304800" cy="5562600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450"/>
            <a:ext cx="9144000" cy="652885"/>
          </a:xfrm>
        </p:spPr>
        <p:txBody>
          <a:bodyPr/>
          <a:lstStyle/>
          <a:p>
            <a:pPr algn="l"/>
            <a:r>
              <a:rPr lang="en-US" sz="2400" b="1" dirty="0" smtClean="0"/>
              <a:t>On the “sparse” model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40650"/>
            <a:ext cx="8763000" cy="603638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IE" sz="2000" b="1" dirty="0" smtClean="0">
                <a:solidFill>
                  <a:srgbClr val="0000FF"/>
                </a:solidFill>
                <a:ea typeface="ＭＳ Ｐゴシック" pitchFamily="34" charset="-128"/>
              </a:rPr>
              <a:t>Sparse </a:t>
            </a:r>
            <a:r>
              <a:rPr lang="en-IE" sz="2000" dirty="0" smtClean="0">
                <a:ea typeface="ＭＳ Ｐゴシック" pitchFamily="34" charset="-128"/>
              </a:rPr>
              <a:t>vector</a:t>
            </a:r>
          </a:p>
          <a:p>
            <a:pPr>
              <a:spcBef>
                <a:spcPct val="0"/>
              </a:spcBef>
              <a:buNone/>
            </a:pPr>
            <a:r>
              <a:rPr lang="en-IE" sz="1000" dirty="0" smtClean="0">
                <a:ea typeface="ＭＳ Ｐゴシック" pitchFamily="34" charset="-128"/>
              </a:rPr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ea typeface="ＭＳ Ｐゴシック" pitchFamily="34" charset="-128"/>
              </a:rPr>
              <a:t>		only K out of N </a:t>
            </a: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ea typeface="ＭＳ Ｐゴシック" pitchFamily="34" charset="-128"/>
              </a:rPr>
              <a:t>		coordinates nonzero</a:t>
            </a: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latin typeface="+mj-lt"/>
                <a:ea typeface="ＭＳ Ｐゴシック" pitchFamily="34" charset="-128"/>
              </a:rPr>
              <a:t>			</a:t>
            </a: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67" name="Picture 6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8565865" y="3732457"/>
            <a:ext cx="254508" cy="202692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19"/>
          <p:cNvGrpSpPr/>
          <p:nvPr/>
        </p:nvGrpSpPr>
        <p:grpSpPr>
          <a:xfrm>
            <a:off x="8579765" y="968375"/>
            <a:ext cx="152400" cy="2438400"/>
            <a:chOff x="6488667" y="1690945"/>
            <a:chExt cx="152400" cy="2438400"/>
          </a:xfrm>
        </p:grpSpPr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6488667" y="2605345"/>
              <a:ext cx="152400" cy="1524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6488667" y="3518158"/>
              <a:ext cx="152400" cy="152400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6488667" y="2148145"/>
              <a:ext cx="152400" cy="152400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6488667" y="1690945"/>
              <a:ext cx="152400" cy="2438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6488667" y="18433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6488667" y="19957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6488667" y="21481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6488667" y="23005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>
              <a:off x="6488667" y="24529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6488667" y="26053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6488667" y="27577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6488667" y="29101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6488667" y="30625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6488667" y="32149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>
              <a:off x="6488667" y="33673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6488667" y="35197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6488667" y="366579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Line 23"/>
            <p:cNvSpPr>
              <a:spLocks noChangeShapeType="1"/>
            </p:cNvSpPr>
            <p:nvPr/>
          </p:nvSpPr>
          <p:spPr bwMode="auto">
            <a:xfrm>
              <a:off x="6488667" y="38245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Line 24"/>
            <p:cNvSpPr>
              <a:spLocks noChangeShapeType="1"/>
            </p:cNvSpPr>
            <p:nvPr/>
          </p:nvSpPr>
          <p:spPr bwMode="auto">
            <a:xfrm>
              <a:off x="6488667" y="3976945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6" name="Picture 1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691625" y="2163465"/>
            <a:ext cx="864110" cy="228600"/>
          </a:xfrm>
          <a:prstGeom prst="rect">
            <a:avLst/>
          </a:prstGeom>
        </p:spPr>
      </p:pic>
      <p:grpSp>
        <p:nvGrpSpPr>
          <p:cNvPr id="3" name="Group 73"/>
          <p:cNvGrpSpPr/>
          <p:nvPr/>
        </p:nvGrpSpPr>
        <p:grpSpPr bwMode="auto">
          <a:xfrm>
            <a:off x="347448" y="4436447"/>
            <a:ext cx="3886200" cy="2064951"/>
            <a:chOff x="347448" y="4436447"/>
            <a:chExt cx="3886200" cy="2064951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1583966" y="4436447"/>
              <a:ext cx="2270170" cy="2064951"/>
              <a:chOff x="2896" y="1104"/>
              <a:chExt cx="1920" cy="1680"/>
            </a:xfrm>
          </p:grpSpPr>
          <p:pic>
            <p:nvPicPr>
              <p:cNvPr id="83" name="Picture 2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31740" t="25165" r="31259" b="21988"/>
              <a:stretch>
                <a:fillRect/>
              </a:stretch>
            </p:blipFill>
            <p:spPr bwMode="auto">
              <a:xfrm>
                <a:off x="2896" y="1104"/>
                <a:ext cx="1920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" name="Line 30"/>
              <p:cNvSpPr>
                <a:spLocks noChangeShapeType="1"/>
              </p:cNvSpPr>
              <p:nvPr/>
            </p:nvSpPr>
            <p:spPr bwMode="auto">
              <a:xfrm rot="10800000" flipH="1">
                <a:off x="3005" y="1934"/>
                <a:ext cx="820" cy="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Line 31"/>
              <p:cNvSpPr>
                <a:spLocks noChangeShapeType="1"/>
              </p:cNvSpPr>
              <p:nvPr/>
            </p:nvSpPr>
            <p:spPr bwMode="auto">
              <a:xfrm>
                <a:off x="3814" y="1148"/>
                <a:ext cx="0" cy="7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Line 32"/>
              <p:cNvSpPr>
                <a:spLocks noChangeShapeType="1"/>
              </p:cNvSpPr>
              <p:nvPr/>
            </p:nvSpPr>
            <p:spPr bwMode="auto">
              <a:xfrm rot="10800000">
                <a:off x="3803" y="1945"/>
                <a:ext cx="911" cy="2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47448" y="5171791"/>
              <a:ext cx="515861" cy="38122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0" name="Oval 34"/>
            <p:cNvSpPr>
              <a:spLocks noChangeArrowheads="1"/>
            </p:cNvSpPr>
            <p:nvPr/>
          </p:nvSpPr>
          <p:spPr bwMode="auto">
            <a:xfrm>
              <a:off x="3070962" y="5930279"/>
              <a:ext cx="82803" cy="856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339376" y="5892798"/>
              <a:ext cx="894272" cy="2484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2" name="Picture 81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347448" y="4611148"/>
              <a:ext cx="1159236" cy="354475"/>
            </a:xfrm>
            <a:prstGeom prst="rect">
              <a:avLst/>
            </a:prstGeom>
          </p:spPr>
        </p:pic>
      </p:grpSp>
      <p:pic>
        <p:nvPicPr>
          <p:cNvPr id="108" name="Picture 10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8185456" y="548624"/>
            <a:ext cx="921989" cy="251360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70"/>
          <p:cNvGrpSpPr/>
          <p:nvPr/>
        </p:nvGrpSpPr>
        <p:grpSpPr bwMode="auto">
          <a:xfrm>
            <a:off x="4680858" y="4375737"/>
            <a:ext cx="4221175" cy="2125662"/>
            <a:chOff x="4687075" y="4375737"/>
            <a:chExt cx="4221175" cy="2125662"/>
          </a:xfrm>
        </p:grpSpPr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5555450" y="4526549"/>
              <a:ext cx="533400" cy="10668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5631650" y="4678949"/>
              <a:ext cx="0" cy="13716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5631650" y="6050549"/>
              <a:ext cx="32766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Text Box 15"/>
            <p:cNvSpPr txBox="1">
              <a:spLocks noChangeArrowheads="1"/>
            </p:cNvSpPr>
            <p:nvPr/>
          </p:nvSpPr>
          <p:spPr bwMode="auto">
            <a:xfrm>
              <a:off x="6320625" y="6104524"/>
              <a:ext cx="17668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ea typeface="ＭＳ Ｐゴシック" pitchFamily="34" charset="-128"/>
                </a:rPr>
                <a:t>sorted index</a:t>
              </a:r>
            </a:p>
          </p:txBody>
        </p:sp>
        <p:sp>
          <p:nvSpPr>
            <p:cNvPr id="96" name="Freeform 16"/>
            <p:cNvSpPr>
              <a:spLocks/>
            </p:cNvSpPr>
            <p:nvPr/>
          </p:nvSpPr>
          <p:spPr bwMode="auto">
            <a:xfrm>
              <a:off x="5784050" y="4678949"/>
              <a:ext cx="2971800" cy="1295400"/>
            </a:xfrm>
            <a:custGeom>
              <a:avLst/>
              <a:gdLst>
                <a:gd name="T0" fmla="*/ 0 w 1872"/>
                <a:gd name="T1" fmla="*/ 0 h 816"/>
                <a:gd name="T2" fmla="*/ 2147483647 w 1872"/>
                <a:gd name="T3" fmla="*/ 2147483647 h 816"/>
                <a:gd name="T4" fmla="*/ 2147483647 w 1872"/>
                <a:gd name="T5" fmla="*/ 2147483647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 flipH="1">
              <a:off x="5347488" y="4375737"/>
              <a:ext cx="3175" cy="155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 flipV="1">
              <a:off x="5347488" y="5923549"/>
              <a:ext cx="3097212" cy="1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99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923750" y="6068012"/>
              <a:ext cx="28892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192288" y="6068012"/>
              <a:ext cx="28892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4687075" y="4377323"/>
              <a:ext cx="558825" cy="456804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5384000" y="4558299"/>
              <a:ext cx="3060700" cy="1365250"/>
              <a:chOff x="1814" y="3068"/>
              <a:chExt cx="1928" cy="860"/>
            </a:xfrm>
          </p:grpSpPr>
          <p:sp>
            <p:nvSpPr>
              <p:cNvPr id="103" name="Line 26"/>
              <p:cNvSpPr>
                <a:spLocks noChangeShapeType="1"/>
              </p:cNvSpPr>
              <p:nvPr/>
            </p:nvSpPr>
            <p:spPr bwMode="auto">
              <a:xfrm>
                <a:off x="2268" y="3770"/>
                <a:ext cx="0" cy="1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>
                <a:off x="2268" y="3928"/>
                <a:ext cx="140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28"/>
              <p:cNvSpPr>
                <a:spLocks/>
              </p:cNvSpPr>
              <p:nvPr/>
            </p:nvSpPr>
            <p:spPr bwMode="auto">
              <a:xfrm>
                <a:off x="1814" y="3068"/>
                <a:ext cx="1872" cy="816"/>
              </a:xfrm>
              <a:custGeom>
                <a:avLst/>
                <a:gdLst>
                  <a:gd name="T0" fmla="*/ 0 w 1872"/>
                  <a:gd name="T1" fmla="*/ 0 h 816"/>
                  <a:gd name="T2" fmla="*/ 384 w 1872"/>
                  <a:gd name="T3" fmla="*/ 672 h 816"/>
                  <a:gd name="T4" fmla="*/ 1872 w 1872"/>
                  <a:gd name="T5" fmla="*/ 816 h 816"/>
                  <a:gd name="T6" fmla="*/ 0 60000 65536"/>
                  <a:gd name="T7" fmla="*/ 0 60000 65536"/>
                  <a:gd name="T8" fmla="*/ 0 60000 65536"/>
                  <a:gd name="T9" fmla="*/ 0 w 1872"/>
                  <a:gd name="T10" fmla="*/ 0 h 816"/>
                  <a:gd name="T11" fmla="*/ 1872 w 1872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2" h="816">
                    <a:moveTo>
                      <a:pt x="0" y="0"/>
                    </a:moveTo>
                    <a:cubicBezTo>
                      <a:pt x="36" y="268"/>
                      <a:pt x="72" y="536"/>
                      <a:pt x="384" y="672"/>
                    </a:cubicBezTo>
                    <a:cubicBezTo>
                      <a:pt x="696" y="808"/>
                      <a:pt x="1284" y="812"/>
                      <a:pt x="1872" y="81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36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6" name="Rectangle 29"/>
              <p:cNvSpPr>
                <a:spLocks noChangeArrowheads="1"/>
              </p:cNvSpPr>
              <p:nvPr/>
            </p:nvSpPr>
            <p:spPr bwMode="auto">
              <a:xfrm>
                <a:off x="2290" y="3724"/>
                <a:ext cx="1452" cy="1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36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</p:grpSp>
      <p:pic>
        <p:nvPicPr>
          <p:cNvPr id="64" name="Picture 6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536535" y="855865"/>
            <a:ext cx="220337" cy="182880"/>
          </a:xfrm>
          <a:prstGeom prst="rect">
            <a:avLst/>
          </a:prstGeom>
          <a:noFill/>
          <a:ln/>
          <a:effectLst/>
        </p:spPr>
      </p:pic>
      <p:sp>
        <p:nvSpPr>
          <p:cNvPr id="121" name="Rectangle 120"/>
          <p:cNvSpPr/>
          <p:nvPr/>
        </p:nvSpPr>
        <p:spPr bwMode="auto">
          <a:xfrm>
            <a:off x="6569060" y="1547155"/>
            <a:ext cx="1282723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support:</a:t>
            </a:r>
          </a:p>
        </p:txBody>
      </p:sp>
      <p:pic>
        <p:nvPicPr>
          <p:cNvPr id="122" name="Picture 12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270066" y="2085415"/>
            <a:ext cx="1927868" cy="306782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6283750" y="2524218"/>
            <a:ext cx="1900497" cy="306964"/>
          </a:xfrm>
          <a:prstGeom prst="rect">
            <a:avLst/>
          </a:prstGeom>
          <a:noFill/>
          <a:ln/>
          <a:effectLst/>
        </p:spPr>
      </p:pic>
      <p:cxnSp>
        <p:nvCxnSpPr>
          <p:cNvPr id="69" name="Straight Connector 68"/>
          <p:cNvCxnSpPr/>
          <p:nvPr/>
        </p:nvCxnSpPr>
        <p:spPr bwMode="auto">
          <a:xfrm>
            <a:off x="6185010" y="2929735"/>
            <a:ext cx="72969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Objective: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Motivation:			</a:t>
            </a:r>
            <a:r>
              <a:rPr lang="en-US" sz="2000" kern="0" dirty="0" smtClean="0">
                <a:ea typeface="ＭＳ Ｐゴシック" pitchFamily="34" charset="-128"/>
              </a:rPr>
              <a:t>convergence of the forward-backward</a:t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algorithm for non-convex sets</a:t>
            </a: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obtain stationary points of convex optimization objective*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Problems where ell1 is already taken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27101" y="457200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 and beyond…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497920" y="990600"/>
            <a:ext cx="6263273" cy="465796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029200" y="1981200"/>
            <a:ext cx="1626117" cy="278893"/>
          </a:xfrm>
          <a:prstGeom prst="rect">
            <a:avLst/>
          </a:prstGeom>
          <a:noFill/>
          <a:ln/>
          <a:effectLst/>
        </p:spPr>
      </p:pic>
      <p:sp>
        <p:nvSpPr>
          <p:cNvPr id="8" name="Left Brace 7"/>
          <p:cNvSpPr/>
          <p:nvPr/>
        </p:nvSpPr>
        <p:spPr bwMode="auto">
          <a:xfrm rot="16200000">
            <a:off x="5753100" y="-1104900"/>
            <a:ext cx="304800" cy="5562600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9903" y="6550223"/>
            <a:ext cx="2084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</a:rPr>
              <a:t>Attouch</a:t>
            </a:r>
            <a:r>
              <a:rPr lang="en-US" sz="1400" dirty="0" smtClean="0">
                <a:solidFill>
                  <a:srgbClr val="00B050"/>
                </a:solidFill>
              </a:rPr>
              <a:t> et al. 2010]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6550223"/>
            <a:ext cx="2327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*with </a:t>
            </a:r>
            <a:r>
              <a:rPr lang="en-US" sz="1400" dirty="0" err="1" smtClean="0"/>
              <a:t>Lipschitz</a:t>
            </a:r>
            <a:r>
              <a:rPr lang="en-US" sz="1400" dirty="0" smtClean="0"/>
              <a:t> gradient</a:t>
            </a: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4038600" y="4277764"/>
            <a:ext cx="4953000" cy="446636"/>
            <a:chOff x="4038600" y="4277764"/>
            <a:chExt cx="4953000" cy="446636"/>
          </a:xfrm>
        </p:grpSpPr>
        <p:pic>
          <p:nvPicPr>
            <p:cNvPr id="13" name="Picture 1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091819" y="4277764"/>
              <a:ext cx="4846561" cy="37039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4038600" y="4724400"/>
              <a:ext cx="4953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Objective: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Motivation:			</a:t>
            </a:r>
            <a:r>
              <a:rPr lang="en-US" sz="2000" kern="0" dirty="0" smtClean="0">
                <a:ea typeface="ＭＳ Ｐゴシック" pitchFamily="34" charset="-128"/>
              </a:rPr>
              <a:t>convergence of the forward-backward</a:t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algorithm for non-convex sets</a:t>
            </a: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obtain stationary points of convex optimization objective*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 Key actors for hire: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convex projector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sparse projector</a:t>
            </a: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Problems where ell1 is already taken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27101" y="457200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 and beyond…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497920" y="990600"/>
            <a:ext cx="6263273" cy="465796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029200" y="1981200"/>
            <a:ext cx="1626117" cy="278893"/>
          </a:xfrm>
          <a:prstGeom prst="rect">
            <a:avLst/>
          </a:prstGeom>
          <a:noFill/>
          <a:ln/>
          <a:effectLst/>
        </p:spPr>
      </p:pic>
      <p:sp>
        <p:nvSpPr>
          <p:cNvPr id="8" name="Left Brace 7"/>
          <p:cNvSpPr/>
          <p:nvPr/>
        </p:nvSpPr>
        <p:spPr bwMode="auto">
          <a:xfrm rot="16200000">
            <a:off x="5753100" y="-1104900"/>
            <a:ext cx="304800" cy="5562600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9903" y="6550223"/>
            <a:ext cx="2084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</a:rPr>
              <a:t>Attouch</a:t>
            </a:r>
            <a:r>
              <a:rPr lang="en-US" sz="1400" dirty="0" smtClean="0">
                <a:solidFill>
                  <a:srgbClr val="00B050"/>
                </a:solidFill>
              </a:rPr>
              <a:t> et al. 2010]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6550223"/>
            <a:ext cx="2327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*with </a:t>
            </a:r>
            <a:r>
              <a:rPr lang="en-US" sz="1400" dirty="0" err="1" smtClean="0"/>
              <a:t>Lipschitz</a:t>
            </a:r>
            <a:r>
              <a:rPr lang="en-US" sz="1400" dirty="0" smtClean="0"/>
              <a:t> gradient</a:t>
            </a:r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962400" y="5341765"/>
            <a:ext cx="4805616" cy="37323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57400" y="5897266"/>
            <a:ext cx="4992524" cy="373197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7"/>
          <p:cNvGrpSpPr/>
          <p:nvPr/>
        </p:nvGrpSpPr>
        <p:grpSpPr bwMode="auto">
          <a:xfrm>
            <a:off x="4038600" y="4277764"/>
            <a:ext cx="4953000" cy="446636"/>
            <a:chOff x="4038600" y="4277764"/>
            <a:chExt cx="4953000" cy="446636"/>
          </a:xfrm>
        </p:grpSpPr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4091819" y="4277764"/>
              <a:ext cx="4846561" cy="37039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2" name="Straight Connector 21"/>
            <p:cNvCxnSpPr/>
            <p:nvPr/>
          </p:nvCxnSpPr>
          <p:spPr bwMode="auto">
            <a:xfrm>
              <a:off x="4038600" y="4724400"/>
              <a:ext cx="4953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Examples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endParaRPr lang="en-US" sz="28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ell1 ball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simplex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positive-simplex</a:t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/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combination of the two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Convex projectors*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347784" y="998365"/>
            <a:ext cx="4805616" cy="373235"/>
          </a:xfrm>
          <a:prstGeom prst="rect">
            <a:avLst/>
          </a:prstGeom>
          <a:noFill/>
          <a:ln/>
          <a:effectLst/>
        </p:spPr>
      </p:pic>
      <p:grpSp>
        <p:nvGrpSpPr>
          <p:cNvPr id="58" name="Group 57"/>
          <p:cNvGrpSpPr/>
          <p:nvPr/>
        </p:nvGrpSpPr>
        <p:grpSpPr bwMode="auto">
          <a:xfrm>
            <a:off x="4843338" y="1752600"/>
            <a:ext cx="3408566" cy="1828329"/>
            <a:chOff x="4860218" y="1752600"/>
            <a:chExt cx="3408566" cy="1828329"/>
          </a:xfrm>
        </p:grpSpPr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V="1">
              <a:off x="6788993" y="1934691"/>
              <a:ext cx="0" cy="16462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rot="5400000" flipV="1">
              <a:off x="6788993" y="1370392"/>
              <a:ext cx="0" cy="28257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 flipV="1">
              <a:off x="7248697" y="2161685"/>
              <a:ext cx="716826" cy="6194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V="1">
              <a:off x="5543637" y="2777964"/>
              <a:ext cx="785652" cy="6130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 flipV="1">
              <a:off x="6321498" y="2782207"/>
              <a:ext cx="92460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83033" y="2882429"/>
              <a:ext cx="164646" cy="1646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89068" y="2570567"/>
              <a:ext cx="411162" cy="1644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64960" y="2886879"/>
              <a:ext cx="303824" cy="2349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6820937" y="1858726"/>
              <a:ext cx="879948" cy="31719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4860218" y="1752600"/>
              <a:ext cx="1625766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dirty="0" err="1" smtClean="0">
                  <a:solidFill>
                    <a:srgbClr val="0000FF"/>
                  </a:solidFill>
                  <a:ea typeface="Verdana" pitchFamily="34" charset="0"/>
                  <a:cs typeface="Verdana" pitchFamily="34" charset="0"/>
                </a:rPr>
                <a:t>soft</a:t>
              </a:r>
              <a:r>
                <a:rPr lang="pt-PT" dirty="0" smtClean="0">
                  <a:solidFill>
                    <a:srgbClr val="0000FF"/>
                  </a:solidFill>
                  <a:ea typeface="Verdana" pitchFamily="34" charset="0"/>
                  <a:cs typeface="Verdana" pitchFamily="34" charset="0"/>
                </a:rPr>
                <a:t> </a:t>
              </a:r>
              <a:br>
                <a:rPr lang="pt-PT" dirty="0" smtClean="0">
                  <a:solidFill>
                    <a:srgbClr val="0000FF"/>
                  </a:solidFill>
                  <a:ea typeface="Verdana" pitchFamily="34" charset="0"/>
                  <a:cs typeface="Verdana" pitchFamily="34" charset="0"/>
                </a:rPr>
              </a:br>
              <a:r>
                <a:rPr lang="pt-PT" dirty="0" err="1" smtClean="0">
                  <a:solidFill>
                    <a:srgbClr val="0000FF"/>
                  </a:solidFill>
                  <a:ea typeface="Verdana" pitchFamily="34" charset="0"/>
                  <a:cs typeface="Verdana" pitchFamily="34" charset="0"/>
                </a:rPr>
                <a:t>thresholding</a:t>
              </a:r>
              <a:endParaRPr lang="pt-PT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59" name="Picture 5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618621" y="2297657"/>
            <a:ext cx="2029579" cy="2931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590800" y="3733800"/>
            <a:ext cx="2322208" cy="293078"/>
          </a:xfrm>
          <a:prstGeom prst="rect">
            <a:avLst/>
          </a:prstGeom>
          <a:noFill/>
          <a:ln/>
          <a:effectLst/>
        </p:spPr>
      </p:pic>
      <p:sp>
        <p:nvSpPr>
          <p:cNvPr id="45" name="Rectangle 4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*I will abuse the term and use it also for </a:t>
            </a:r>
            <a:r>
              <a:rPr lang="en-US" b="1" dirty="0" err="1" smtClean="0">
                <a:solidFill>
                  <a:srgbClr val="FF0000"/>
                </a:solidFill>
              </a:rPr>
              <a:t>prox</a:t>
            </a:r>
            <a:r>
              <a:rPr lang="en-US" b="1" dirty="0" smtClean="0">
                <a:solidFill>
                  <a:srgbClr val="FF0000"/>
                </a:solidFill>
              </a:rPr>
              <a:t> operators.</a:t>
            </a:r>
          </a:p>
        </p:txBody>
      </p:sp>
      <p:grpSp>
        <p:nvGrpSpPr>
          <p:cNvPr id="46" name="Group 37"/>
          <p:cNvGrpSpPr/>
          <p:nvPr/>
        </p:nvGrpSpPr>
        <p:grpSpPr bwMode="auto">
          <a:xfrm>
            <a:off x="5638800" y="3947966"/>
            <a:ext cx="2249424" cy="2249148"/>
            <a:chOff x="7086600" y="2286794"/>
            <a:chExt cx="1828800" cy="182880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5400000"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cxnSp>
        <p:nvCxnSpPr>
          <p:cNvPr id="49" name="Straight Connector 48"/>
          <p:cNvCxnSpPr/>
          <p:nvPr/>
        </p:nvCxnSpPr>
        <p:spPr bwMode="auto">
          <a:xfrm>
            <a:off x="6172200" y="3962401"/>
            <a:ext cx="1905000" cy="182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4800600" y="525780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solidFill>
                  <a:srgbClr val="0000FF"/>
                </a:solidFill>
                <a:ea typeface="ＭＳ Ｐゴシック" pitchFamily="34" charset="-128"/>
              </a:rPr>
              <a:t>coordinate-bias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6324600" y="4343400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6309360" y="4495800"/>
            <a:ext cx="91440" cy="914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65" name="Picture 6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2590800" y="2971800"/>
            <a:ext cx="914400" cy="305409"/>
          </a:xfrm>
          <a:prstGeom prst="rect">
            <a:avLst/>
          </a:prstGeom>
        </p:spPr>
      </p:pic>
      <p:pic>
        <p:nvPicPr>
          <p:cNvPr id="66" name="Picture 6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2590800" y="4419600"/>
            <a:ext cx="914400" cy="305409"/>
          </a:xfrm>
          <a:prstGeom prst="rect">
            <a:avLst/>
          </a:prstGeom>
        </p:spPr>
      </p:pic>
      <p:pic>
        <p:nvPicPr>
          <p:cNvPr id="68" name="Picture 6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7848600" y="5257800"/>
            <a:ext cx="254508" cy="178308"/>
          </a:xfrm>
          <a:prstGeom prst="rect">
            <a:avLst/>
          </a:prstGeom>
        </p:spPr>
      </p:pic>
      <p:pic>
        <p:nvPicPr>
          <p:cNvPr id="70" name="Picture 6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400545" y="3962400"/>
            <a:ext cx="255017" cy="1786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Examples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rgbClr val="0000FF"/>
                </a:solidFill>
              </a:rPr>
              <a:t>support of the solution   &lt;&gt;   modular approximation problem</a:t>
            </a:r>
            <a:endParaRPr lang="en-US" sz="2000" b="1" i="1" kern="0" dirty="0" smtClean="0">
              <a:solidFill>
                <a:srgbClr val="0000FF"/>
              </a:solidFill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Sparse projectors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505200" y="998403"/>
            <a:ext cx="4992524" cy="373197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33400" y="2286000"/>
            <a:ext cx="7417406" cy="330712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635568" y="2958099"/>
            <a:ext cx="4469959" cy="330712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660715" y="3630174"/>
            <a:ext cx="2895649" cy="330713"/>
          </a:xfrm>
          <a:prstGeom prst="rect">
            <a:avLst/>
          </a:prstGeom>
          <a:noFill/>
          <a:ln/>
          <a:effectLst/>
        </p:spPr>
      </p:pic>
      <p:sp>
        <p:nvSpPr>
          <p:cNvPr id="37" name="Rectangle 36"/>
          <p:cNvSpPr/>
          <p:nvPr/>
        </p:nvSpPr>
        <p:spPr>
          <a:xfrm>
            <a:off x="6874404" y="6550223"/>
            <a:ext cx="2269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</a:rPr>
              <a:t>Kyrillidis</a:t>
            </a:r>
            <a:r>
              <a:rPr lang="en-US" sz="1400" dirty="0" smtClean="0">
                <a:solidFill>
                  <a:srgbClr val="00B050"/>
                </a:solidFill>
              </a:rPr>
              <a:t> and C, 2011]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Examples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rgbClr val="0000FF"/>
                </a:solidFill>
              </a:rPr>
              <a:t>support of the solution   &lt;&gt;   modular approximation problem</a:t>
            </a: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b="1" i="1" kern="0" dirty="0" smtClean="0">
              <a:solidFill>
                <a:srgbClr val="0000FF"/>
              </a:solidFill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where</a:t>
            </a: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Sparse projectors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505200" y="998403"/>
            <a:ext cx="4992524" cy="37319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66800" y="2286000"/>
            <a:ext cx="6960145" cy="33070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625613" y="2977289"/>
            <a:ext cx="2336787" cy="330778"/>
          </a:xfrm>
          <a:prstGeom prst="rect">
            <a:avLst/>
          </a:prstGeom>
          <a:noFill/>
          <a:ln/>
          <a:effectLst/>
        </p:spPr>
      </p:pic>
      <p:sp>
        <p:nvSpPr>
          <p:cNvPr id="10" name="Rectangle 9"/>
          <p:cNvSpPr/>
          <p:nvPr/>
        </p:nvSpPr>
        <p:spPr>
          <a:xfrm>
            <a:off x="6874404" y="6550223"/>
            <a:ext cx="2269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</a:rPr>
              <a:t>Kyrillidis</a:t>
            </a:r>
            <a:r>
              <a:rPr lang="en-US" sz="1400" dirty="0" smtClean="0">
                <a:solidFill>
                  <a:srgbClr val="00B050"/>
                </a:solidFill>
              </a:rPr>
              <a:t> and C, 2011]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Examples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rgbClr val="0000FF"/>
                </a:solidFill>
              </a:rPr>
              <a:t>support of the solution   &lt;&gt;   modular approximation problem</a:t>
            </a: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b="1" i="1" kern="0" dirty="0" smtClean="0">
              <a:solidFill>
                <a:srgbClr val="0000FF"/>
              </a:solidFill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where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rgbClr val="0000FF"/>
                </a:solidFill>
              </a:rPr>
              <a:t>support of the solution   &lt;&gt;   integer linear program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Sparse projectors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505200" y="998403"/>
            <a:ext cx="4992524" cy="37319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66800" y="2286000"/>
            <a:ext cx="6960145" cy="33070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625613" y="2977289"/>
            <a:ext cx="2336787" cy="330778"/>
          </a:xfrm>
          <a:prstGeom prst="rect">
            <a:avLst/>
          </a:prstGeom>
          <a:noFill/>
          <a:ln/>
          <a:effectLst/>
        </p:spPr>
      </p:pic>
      <p:sp>
        <p:nvSpPr>
          <p:cNvPr id="12" name="Rectangle 11"/>
          <p:cNvSpPr/>
          <p:nvPr/>
        </p:nvSpPr>
        <p:spPr>
          <a:xfrm>
            <a:off x="6874404" y="6550223"/>
            <a:ext cx="2269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</a:rPr>
              <a:t>Kyrillidis</a:t>
            </a:r>
            <a:r>
              <a:rPr lang="en-US" sz="1400" dirty="0" smtClean="0">
                <a:solidFill>
                  <a:srgbClr val="00B050"/>
                </a:solidFill>
              </a:rPr>
              <a:t> and C, 2011]</a:t>
            </a:r>
            <a:endParaRPr lang="en-US" sz="1400" dirty="0">
              <a:solidFill>
                <a:srgbClr val="00B05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43806" y="4191000"/>
            <a:ext cx="5395194" cy="931778"/>
            <a:chOff x="2264351" y="5541274"/>
            <a:chExt cx="5395194" cy="931778"/>
          </a:xfrm>
        </p:grpSpPr>
        <p:sp>
          <p:nvSpPr>
            <p:cNvPr id="7" name="Rectangle 6"/>
            <p:cNvSpPr/>
            <p:nvPr/>
          </p:nvSpPr>
          <p:spPr>
            <a:xfrm>
              <a:off x="3191971" y="6155219"/>
              <a:ext cx="28549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  : support indicator variables</a:t>
              </a:r>
              <a:endParaRPr lang="en-US" sz="1400" dirty="0"/>
            </a:p>
          </p:txBody>
        </p:sp>
        <p:pic>
          <p:nvPicPr>
            <p:cNvPr id="10" name="Picture 9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2264351" y="6194160"/>
              <a:ext cx="1117094" cy="278892"/>
            </a:xfrm>
            <a:prstGeom prst="rect">
              <a:avLst/>
            </a:prstGeom>
          </p:spPr>
        </p:pic>
        <p:pic>
          <p:nvPicPr>
            <p:cNvPr id="11" name="Picture 10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440829" y="6155754"/>
              <a:ext cx="1218716" cy="3046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Picture 12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719895" y="5541274"/>
              <a:ext cx="3655475" cy="482826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Examples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rgbClr val="0000FF"/>
                </a:solidFill>
              </a:rPr>
              <a:t>support of the solution   &lt;&gt;   modular approximation problem</a:t>
            </a: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b="1" i="1" kern="0" dirty="0" smtClean="0">
              <a:solidFill>
                <a:srgbClr val="0000FF"/>
              </a:solidFill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b="1" i="1" kern="0" dirty="0" smtClean="0">
              <a:solidFill>
                <a:srgbClr val="0000FF"/>
              </a:solidFill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b="1" i="1" kern="0" dirty="0" smtClean="0">
              <a:solidFill>
                <a:srgbClr val="0000FF"/>
              </a:solidFill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b="1" i="1" kern="0" dirty="0" smtClean="0">
              <a:solidFill>
                <a:srgbClr val="0000FF"/>
              </a:solidFill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b="1" i="1" kern="0" dirty="0" smtClean="0">
              <a:solidFill>
                <a:srgbClr val="0000FF"/>
              </a:solidFill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b="1" i="1" kern="0" dirty="0" smtClean="0">
              <a:solidFill>
                <a:srgbClr val="0000FF"/>
              </a:solidFill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rgbClr val="0000FF"/>
                </a:solidFill>
              </a:rPr>
              <a:t>support of the solution   &lt;&gt;   integer linear program</a:t>
            </a: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b="1" i="1" kern="0" dirty="0" smtClean="0">
              <a:solidFill>
                <a:srgbClr val="0000FF"/>
              </a:solidFill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b="1" i="1" kern="0" dirty="0" smtClean="0">
              <a:solidFill>
                <a:srgbClr val="0000FF"/>
              </a:solidFill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Sparse projectors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505200" y="998403"/>
            <a:ext cx="4992524" cy="373197"/>
          </a:xfrm>
          <a:prstGeom prst="rect">
            <a:avLst/>
          </a:prstGeom>
          <a:noFill/>
          <a:ln/>
          <a:effectLst/>
        </p:spPr>
      </p:pic>
      <p:sp>
        <p:nvSpPr>
          <p:cNvPr id="12" name="Rectangle 11"/>
          <p:cNvSpPr/>
          <p:nvPr/>
        </p:nvSpPr>
        <p:spPr>
          <a:xfrm>
            <a:off x="6874404" y="6550223"/>
            <a:ext cx="2269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</a:rPr>
              <a:t>Kyrillidis</a:t>
            </a:r>
            <a:r>
              <a:rPr lang="en-US" sz="1400" dirty="0" smtClean="0">
                <a:solidFill>
                  <a:srgbClr val="00B050"/>
                </a:solidFill>
              </a:rPr>
              <a:t> and C, 2011]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297" y="1997095"/>
            <a:ext cx="757130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err="1" smtClean="0"/>
              <a:t>matroid</a:t>
            </a:r>
            <a:r>
              <a:rPr lang="en-US" sz="1400" b="1" i="1" dirty="0" smtClean="0"/>
              <a:t> structured sparse models</a:t>
            </a:r>
          </a:p>
          <a:p>
            <a:r>
              <a:rPr lang="en-US" sz="1400" dirty="0" smtClean="0"/>
              <a:t>1. uniform </a:t>
            </a:r>
            <a:r>
              <a:rPr lang="en-US" sz="1400" dirty="0" err="1" smtClean="0"/>
              <a:t>matroid</a:t>
            </a:r>
            <a:r>
              <a:rPr lang="en-US" sz="1400" dirty="0" smtClean="0"/>
              <a:t>		&lt;&gt;		simple </a:t>
            </a:r>
            <a:r>
              <a:rPr lang="en-US" sz="1400" dirty="0" err="1" smtClean="0"/>
              <a:t>sparsity</a:t>
            </a:r>
            <a:r>
              <a:rPr lang="en-US" sz="1400" dirty="0" smtClean="0"/>
              <a:t>		</a:t>
            </a:r>
            <a:br>
              <a:rPr lang="en-US" sz="1400" dirty="0" smtClean="0"/>
            </a:br>
            <a:r>
              <a:rPr lang="en-US" sz="1400" b="1" i="1" dirty="0" smtClean="0">
                <a:solidFill>
                  <a:srgbClr val="0000FF"/>
                </a:solidFill>
              </a:rPr>
              <a:t>intersection with the following </a:t>
            </a:r>
            <a:r>
              <a:rPr lang="en-US" sz="1400" b="1" i="1" dirty="0" err="1" smtClean="0">
                <a:solidFill>
                  <a:srgbClr val="0000FF"/>
                </a:solidFill>
              </a:rPr>
              <a:t>matroids</a:t>
            </a:r>
            <a:r>
              <a:rPr lang="en-US" sz="1400" b="1" i="1" dirty="0" smtClean="0">
                <a:solidFill>
                  <a:srgbClr val="0000FF"/>
                </a:solidFill>
              </a:rPr>
              <a:t> (result is still a </a:t>
            </a:r>
            <a:r>
              <a:rPr lang="en-US" sz="1400" b="1" i="1" dirty="0" err="1" smtClean="0">
                <a:solidFill>
                  <a:srgbClr val="0000FF"/>
                </a:solidFill>
              </a:rPr>
              <a:t>matroid</a:t>
            </a:r>
            <a:r>
              <a:rPr lang="en-US" sz="1400" b="1" i="1" dirty="0" smtClean="0">
                <a:solidFill>
                  <a:srgbClr val="0000FF"/>
                </a:solidFill>
              </a:rPr>
              <a:t>!</a:t>
            </a:r>
            <a:r>
              <a:rPr lang="en-US" sz="1400" b="1" i="1" dirty="0" smtClean="0"/>
              <a:t>*</a:t>
            </a:r>
            <a:r>
              <a:rPr lang="en-US" sz="1400" b="1" i="1" dirty="0" smtClean="0">
                <a:solidFill>
                  <a:srgbClr val="0000FF"/>
                </a:solidFill>
              </a:rPr>
              <a:t>)</a:t>
            </a:r>
            <a:br>
              <a:rPr lang="en-US" sz="1400" b="1" i="1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2. </a:t>
            </a:r>
            <a:r>
              <a:rPr lang="en-US" sz="1400" dirty="0" smtClean="0"/>
              <a:t>partition </a:t>
            </a:r>
            <a:r>
              <a:rPr lang="en-US" sz="1400" dirty="0" err="1" smtClean="0"/>
              <a:t>matroid</a:t>
            </a:r>
            <a:r>
              <a:rPr lang="en-US" sz="1400" dirty="0" smtClean="0"/>
              <a:t>		&lt;&gt;		distributed </a:t>
            </a:r>
            <a:r>
              <a:rPr lang="en-US" sz="1400" dirty="0" err="1" smtClean="0"/>
              <a:t>sparsity</a:t>
            </a:r>
            <a:r>
              <a:rPr lang="en-US" sz="1400" dirty="0" smtClean="0"/>
              <a:t>	</a:t>
            </a:r>
            <a:br>
              <a:rPr lang="en-US" sz="1400" dirty="0" smtClean="0"/>
            </a:br>
            <a:endParaRPr lang="en-US" sz="400" dirty="0" smtClean="0"/>
          </a:p>
          <a:p>
            <a:r>
              <a:rPr lang="en-US" sz="1400" dirty="0" smtClean="0"/>
              <a:t>3. graphic </a:t>
            </a:r>
            <a:r>
              <a:rPr lang="en-US" sz="1400" dirty="0" err="1" smtClean="0"/>
              <a:t>matroid</a:t>
            </a:r>
            <a:r>
              <a:rPr lang="en-US" sz="1400" dirty="0" smtClean="0"/>
              <a:t>		&lt;&gt;		spanning tree </a:t>
            </a:r>
            <a:r>
              <a:rPr lang="en-US" sz="1400" dirty="0" err="1" smtClean="0"/>
              <a:t>sparsity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400" dirty="0" smtClean="0"/>
          </a:p>
          <a:p>
            <a:r>
              <a:rPr lang="en-US" sz="1400" dirty="0" smtClean="0"/>
              <a:t>4. matching </a:t>
            </a:r>
            <a:r>
              <a:rPr lang="en-US" sz="1400" dirty="0" err="1" smtClean="0"/>
              <a:t>matroid</a:t>
            </a:r>
            <a:r>
              <a:rPr lang="en-US" sz="1400" dirty="0" smtClean="0"/>
              <a:t> 	&lt;&gt;		graph matching </a:t>
            </a:r>
            <a:r>
              <a:rPr lang="en-US" sz="1400" dirty="0" err="1" smtClean="0"/>
              <a:t>sparsity</a:t>
            </a:r>
            <a:endParaRPr lang="en-US" sz="14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6553201"/>
            <a:ext cx="58674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*: in general, the intersection of two </a:t>
            </a:r>
            <a:r>
              <a:rPr lang="en-US" sz="1400" dirty="0" err="1" smtClean="0"/>
              <a:t>matroids</a:t>
            </a:r>
            <a:r>
              <a:rPr lang="en-US" sz="1400" dirty="0" smtClean="0"/>
              <a:t> is not a </a:t>
            </a:r>
            <a:r>
              <a:rPr lang="en-US" sz="1400" dirty="0" err="1" smtClean="0"/>
              <a:t>matroid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85800" y="3581400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projector: Greedy basis algorithm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1" y="5410200"/>
            <a:ext cx="5486400" cy="494517"/>
          </a:xfrm>
          <a:prstGeom prst="rect">
            <a:avLst/>
          </a:prstGeom>
          <a:noFill/>
          <a:ln/>
          <a:effectLst/>
        </p:spPr>
      </p:pic>
      <p:sp>
        <p:nvSpPr>
          <p:cNvPr id="23" name="Rectangle 22"/>
          <p:cNvSpPr/>
          <p:nvPr/>
        </p:nvSpPr>
        <p:spPr>
          <a:xfrm>
            <a:off x="6324600" y="5410200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77950" algn="l"/>
              </a:tabLst>
            </a:pPr>
            <a:r>
              <a:rPr lang="en-US" sz="1400" kern="0" dirty="0" smtClean="0">
                <a:solidFill>
                  <a:srgbClr val="000000"/>
                </a:solidFill>
              </a:rPr>
              <a:t>A and b	&lt;&gt;	integral</a:t>
            </a:r>
          </a:p>
          <a:p>
            <a:pPr>
              <a:tabLst>
                <a:tab pos="1377950" algn="l"/>
              </a:tabLst>
            </a:pPr>
            <a:r>
              <a:rPr lang="en-US" sz="1400" kern="0" dirty="0" smtClean="0">
                <a:solidFill>
                  <a:srgbClr val="000000"/>
                </a:solidFill>
              </a:rPr>
              <a:t>first row of A    &lt;&gt;	all 1’s</a:t>
            </a:r>
            <a:br>
              <a:rPr lang="en-US" sz="1400" kern="0" dirty="0" smtClean="0">
                <a:solidFill>
                  <a:srgbClr val="000000"/>
                </a:solidFill>
              </a:rPr>
            </a:br>
            <a:r>
              <a:rPr lang="en-US" sz="1400" kern="0" dirty="0" smtClean="0">
                <a:solidFill>
                  <a:srgbClr val="000000"/>
                </a:solidFill>
              </a:rPr>
              <a:t>first entry of b	&lt;&gt;	K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685800" y="5943600"/>
            <a:ext cx="3579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when A is totally </a:t>
            </a:r>
            <a:r>
              <a:rPr lang="en-US" sz="1600" b="1" dirty="0" err="1" smtClean="0"/>
              <a:t>unimodular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projector: linear program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6" name="Content Placeholder 3" descr="bintree.tif"/>
          <p:cNvPicPr>
            <a:picLocks noChangeAspect="1"/>
          </p:cNvPicPr>
          <p:nvPr/>
        </p:nvPicPr>
        <p:blipFill>
          <a:blip r:embed="rId7" cstate="print"/>
          <a:srcRect b="14041"/>
          <a:stretch>
            <a:fillRect/>
          </a:stretch>
        </p:blipFill>
        <p:spPr bwMode="auto">
          <a:xfrm>
            <a:off x="7467600" y="3733800"/>
            <a:ext cx="1676400" cy="114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762000" y="3962400"/>
            <a:ext cx="27719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clustered </a:t>
            </a:r>
            <a:r>
              <a:rPr lang="en-US" sz="1400" b="1" i="1" dirty="0" err="1" smtClean="0"/>
              <a:t>sparsity</a:t>
            </a:r>
            <a:r>
              <a:rPr lang="en-US" sz="1400" b="1" i="1" dirty="0" smtClean="0"/>
              <a:t> models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clustered-tree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clustered-line model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886200"/>
            <a:ext cx="2194560" cy="104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685800" y="4648200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projector: dynamic programming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Sparse Euclidean projections on convex sets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31" name="Picture 3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71600" y="5857172"/>
            <a:ext cx="6400800" cy="4760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Sparse Euclidean projections on convex sets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84937" y="2819400"/>
            <a:ext cx="6487949" cy="287271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 bwMode="auto">
          <a:xfrm>
            <a:off x="1295400" y="1828800"/>
            <a:ext cx="2057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239000" y="6488668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piece of cake.</a:t>
            </a:r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71600" y="5857172"/>
            <a:ext cx="6400800" cy="47602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Sparse Euclidean projections on convex sets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 bwMode="auto">
          <a:xfrm>
            <a:off x="5029200" y="1828800"/>
            <a:ext cx="2560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" name="Group 14"/>
          <p:cNvGrpSpPr/>
          <p:nvPr/>
        </p:nvGrpSpPr>
        <p:grpSpPr>
          <a:xfrm>
            <a:off x="2438400" y="3657600"/>
            <a:ext cx="4267200" cy="1981200"/>
            <a:chOff x="2971800" y="4343400"/>
            <a:chExt cx="4267200" cy="19812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5105400" y="4343400"/>
              <a:ext cx="0" cy="1981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971800" y="5334000"/>
              <a:ext cx="42672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18" name="Freeform 17"/>
          <p:cNvSpPr/>
          <p:nvPr/>
        </p:nvSpPr>
        <p:spPr bwMode="auto">
          <a:xfrm>
            <a:off x="2629469" y="4367284"/>
            <a:ext cx="2224585" cy="1119116"/>
          </a:xfrm>
          <a:custGeom>
            <a:avLst/>
            <a:gdLst>
              <a:gd name="connsiteX0" fmla="*/ 0 w 2224585"/>
              <a:gd name="connsiteY0" fmla="*/ 1119116 h 1119116"/>
              <a:gd name="connsiteX1" fmla="*/ 832513 w 2224585"/>
              <a:gd name="connsiteY1" fmla="*/ 887104 h 1119116"/>
              <a:gd name="connsiteX2" fmla="*/ 1282889 w 2224585"/>
              <a:gd name="connsiteY2" fmla="*/ 532262 h 1119116"/>
              <a:gd name="connsiteX3" fmla="*/ 1760561 w 2224585"/>
              <a:gd name="connsiteY3" fmla="*/ 122829 h 1119116"/>
              <a:gd name="connsiteX4" fmla="*/ 2224585 w 2224585"/>
              <a:gd name="connsiteY4" fmla="*/ 0 h 1119116"/>
              <a:gd name="connsiteX0" fmla="*/ 0 w 2224585"/>
              <a:gd name="connsiteY0" fmla="*/ 1119116 h 1119116"/>
              <a:gd name="connsiteX1" fmla="*/ 832513 w 2224585"/>
              <a:gd name="connsiteY1" fmla="*/ 887104 h 1119116"/>
              <a:gd name="connsiteX2" fmla="*/ 1104331 w 2224585"/>
              <a:gd name="connsiteY2" fmla="*/ 280916 h 1119116"/>
              <a:gd name="connsiteX3" fmla="*/ 1760561 w 2224585"/>
              <a:gd name="connsiteY3" fmla="*/ 122829 h 1119116"/>
              <a:gd name="connsiteX4" fmla="*/ 2224585 w 2224585"/>
              <a:gd name="connsiteY4" fmla="*/ 0 h 1119116"/>
              <a:gd name="connsiteX0" fmla="*/ 0 w 2224585"/>
              <a:gd name="connsiteY0" fmla="*/ 1119116 h 1119116"/>
              <a:gd name="connsiteX1" fmla="*/ 418531 w 2224585"/>
              <a:gd name="connsiteY1" fmla="*/ 585716 h 1119116"/>
              <a:gd name="connsiteX2" fmla="*/ 832513 w 2224585"/>
              <a:gd name="connsiteY2" fmla="*/ 887104 h 1119116"/>
              <a:gd name="connsiteX3" fmla="*/ 1104331 w 2224585"/>
              <a:gd name="connsiteY3" fmla="*/ 280916 h 1119116"/>
              <a:gd name="connsiteX4" fmla="*/ 1760561 w 2224585"/>
              <a:gd name="connsiteY4" fmla="*/ 122829 h 1119116"/>
              <a:gd name="connsiteX5" fmla="*/ 2224585 w 2224585"/>
              <a:gd name="connsiteY5" fmla="*/ 0 h 1119116"/>
              <a:gd name="connsiteX0" fmla="*/ 0 w 2224585"/>
              <a:gd name="connsiteY0" fmla="*/ 1119116 h 1119116"/>
              <a:gd name="connsiteX1" fmla="*/ 418531 w 2224585"/>
              <a:gd name="connsiteY1" fmla="*/ 585716 h 1119116"/>
              <a:gd name="connsiteX2" fmla="*/ 832513 w 2224585"/>
              <a:gd name="connsiteY2" fmla="*/ 887104 h 1119116"/>
              <a:gd name="connsiteX3" fmla="*/ 1104331 w 2224585"/>
              <a:gd name="connsiteY3" fmla="*/ 280916 h 1119116"/>
              <a:gd name="connsiteX4" fmla="*/ 1790131 w 2224585"/>
              <a:gd name="connsiteY4" fmla="*/ 357116 h 1119116"/>
              <a:gd name="connsiteX5" fmla="*/ 2224585 w 2224585"/>
              <a:gd name="connsiteY5" fmla="*/ 0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585" h="1119116">
                <a:moveTo>
                  <a:pt x="0" y="1119116"/>
                </a:moveTo>
                <a:cubicBezTo>
                  <a:pt x="87194" y="1098644"/>
                  <a:pt x="279779" y="624385"/>
                  <a:pt x="418531" y="585716"/>
                </a:cubicBezTo>
                <a:cubicBezTo>
                  <a:pt x="557283" y="547047"/>
                  <a:pt x="718213" y="937904"/>
                  <a:pt x="832513" y="887104"/>
                </a:cubicBezTo>
                <a:cubicBezTo>
                  <a:pt x="946813" y="836304"/>
                  <a:pt x="944728" y="369247"/>
                  <a:pt x="1104331" y="280916"/>
                </a:cubicBezTo>
                <a:cubicBezTo>
                  <a:pt x="1263934" y="192585"/>
                  <a:pt x="1603422" y="403935"/>
                  <a:pt x="1790131" y="357116"/>
                </a:cubicBezTo>
                <a:cubicBezTo>
                  <a:pt x="1976840" y="310297"/>
                  <a:pt x="2071047" y="17059"/>
                  <a:pt x="2224585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850641" y="3733800"/>
            <a:ext cx="1854959" cy="533400"/>
          </a:xfrm>
          <a:custGeom>
            <a:avLst/>
            <a:gdLst>
              <a:gd name="connsiteX0" fmla="*/ 0 w 1473959"/>
              <a:gd name="connsiteY0" fmla="*/ 464024 h 464024"/>
              <a:gd name="connsiteX1" fmla="*/ 300251 w 1473959"/>
              <a:gd name="connsiteY1" fmla="*/ 272955 h 464024"/>
              <a:gd name="connsiteX2" fmla="*/ 928048 w 1473959"/>
              <a:gd name="connsiteY2" fmla="*/ 109182 h 464024"/>
              <a:gd name="connsiteX3" fmla="*/ 1473959 w 1473959"/>
              <a:gd name="connsiteY3" fmla="*/ 0 h 464024"/>
              <a:gd name="connsiteX0" fmla="*/ 0 w 1473959"/>
              <a:gd name="connsiteY0" fmla="*/ 464024 h 464024"/>
              <a:gd name="connsiteX1" fmla="*/ 330959 w 1473959"/>
              <a:gd name="connsiteY1" fmla="*/ 83024 h 464024"/>
              <a:gd name="connsiteX2" fmla="*/ 928048 w 1473959"/>
              <a:gd name="connsiteY2" fmla="*/ 109182 h 464024"/>
              <a:gd name="connsiteX3" fmla="*/ 1473959 w 1473959"/>
              <a:gd name="connsiteY3" fmla="*/ 0 h 464024"/>
              <a:gd name="connsiteX0" fmla="*/ 0 w 1473959"/>
              <a:gd name="connsiteY0" fmla="*/ 464024 h 464024"/>
              <a:gd name="connsiteX1" fmla="*/ 330959 w 1473959"/>
              <a:gd name="connsiteY1" fmla="*/ 83024 h 464024"/>
              <a:gd name="connsiteX2" fmla="*/ 1016759 w 1473959"/>
              <a:gd name="connsiteY2" fmla="*/ 235424 h 464024"/>
              <a:gd name="connsiteX3" fmla="*/ 1473959 w 1473959"/>
              <a:gd name="connsiteY3" fmla="*/ 0 h 464024"/>
              <a:gd name="connsiteX0" fmla="*/ 0 w 1854959"/>
              <a:gd name="connsiteY0" fmla="*/ 533400 h 533400"/>
              <a:gd name="connsiteX1" fmla="*/ 330959 w 1854959"/>
              <a:gd name="connsiteY1" fmla="*/ 152400 h 533400"/>
              <a:gd name="connsiteX2" fmla="*/ 1016759 w 1854959"/>
              <a:gd name="connsiteY2" fmla="*/ 304800 h 533400"/>
              <a:gd name="connsiteX3" fmla="*/ 1854959 w 1854959"/>
              <a:gd name="connsiteY3" fmla="*/ 0 h 533400"/>
              <a:gd name="connsiteX0" fmla="*/ 0 w 1854959"/>
              <a:gd name="connsiteY0" fmla="*/ 533400 h 533400"/>
              <a:gd name="connsiteX1" fmla="*/ 330959 w 1854959"/>
              <a:gd name="connsiteY1" fmla="*/ 152400 h 533400"/>
              <a:gd name="connsiteX2" fmla="*/ 1016759 w 1854959"/>
              <a:gd name="connsiteY2" fmla="*/ 304800 h 533400"/>
              <a:gd name="connsiteX3" fmla="*/ 1397759 w 1854959"/>
              <a:gd name="connsiteY3" fmla="*/ 76200 h 533400"/>
              <a:gd name="connsiteX4" fmla="*/ 1854959 w 1854959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959" h="533400">
                <a:moveTo>
                  <a:pt x="0" y="533400"/>
                </a:moveTo>
                <a:cubicBezTo>
                  <a:pt x="72788" y="467435"/>
                  <a:pt x="161499" y="190500"/>
                  <a:pt x="330959" y="152400"/>
                </a:cubicBezTo>
                <a:cubicBezTo>
                  <a:pt x="500419" y="114300"/>
                  <a:pt x="838959" y="317500"/>
                  <a:pt x="1016759" y="304800"/>
                </a:cubicBezTo>
                <a:cubicBezTo>
                  <a:pt x="1194559" y="292100"/>
                  <a:pt x="1258059" y="127000"/>
                  <a:pt x="1397759" y="76200"/>
                </a:cubicBezTo>
                <a:lnTo>
                  <a:pt x="1854959" y="0"/>
                </a:ln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438400" y="3996154"/>
            <a:ext cx="426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886200" y="3650776"/>
            <a:ext cx="609848" cy="279005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731508" y="4691668"/>
            <a:ext cx="126492" cy="178308"/>
          </a:xfrm>
          <a:prstGeom prst="rect">
            <a:avLst/>
          </a:prstGeom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781800" y="3862838"/>
            <a:ext cx="152400" cy="2026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239000" y="6488668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seems tough.</a:t>
            </a: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371600" y="5857172"/>
            <a:ext cx="6400800" cy="476024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384937" y="2819400"/>
            <a:ext cx="6487949" cy="287271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450"/>
            <a:ext cx="9144000" cy="652885"/>
          </a:xfrm>
        </p:spPr>
        <p:txBody>
          <a:bodyPr/>
          <a:lstStyle/>
          <a:p>
            <a:pPr algn="l"/>
            <a:r>
              <a:rPr lang="en-US" sz="2400" b="1" dirty="0" smtClean="0"/>
              <a:t>On the “sparse” model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40650"/>
            <a:ext cx="8763000" cy="603638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IE" sz="2000" b="1" dirty="0" smtClean="0">
                <a:solidFill>
                  <a:srgbClr val="0000FF"/>
                </a:solidFill>
                <a:ea typeface="ＭＳ Ｐゴシック" pitchFamily="34" charset="-128"/>
              </a:rPr>
              <a:t>Sparse </a:t>
            </a:r>
            <a:r>
              <a:rPr lang="en-IE" sz="2000" dirty="0" smtClean="0">
                <a:ea typeface="ＭＳ Ｐゴシック" pitchFamily="34" charset="-128"/>
              </a:rPr>
              <a:t>vector</a:t>
            </a:r>
          </a:p>
          <a:p>
            <a:pPr>
              <a:spcBef>
                <a:spcPct val="0"/>
              </a:spcBef>
              <a:buNone/>
            </a:pPr>
            <a:r>
              <a:rPr lang="en-IE" sz="1000" dirty="0" smtClean="0">
                <a:ea typeface="ＭＳ Ｐゴシック" pitchFamily="34" charset="-128"/>
              </a:rPr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ea typeface="ＭＳ Ｐゴシック" pitchFamily="34" charset="-128"/>
              </a:rPr>
              <a:t>		only K out of N </a:t>
            </a: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ea typeface="ＭＳ Ｐゴシック" pitchFamily="34" charset="-128"/>
              </a:rPr>
              <a:t>		coordinates nonzero</a:t>
            </a:r>
          </a:p>
          <a:p>
            <a:pPr>
              <a:spcBef>
                <a:spcPct val="0"/>
              </a:spcBef>
              <a:buNone/>
            </a:pPr>
            <a:endParaRPr lang="en-IE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en-IE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en-IE" sz="11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en-IE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IE" sz="2000" dirty="0" smtClean="0">
                <a:ea typeface="ＭＳ Ｐゴシック" pitchFamily="34" charset="-128"/>
              </a:rPr>
              <a:t>Many important applications	&lt;&gt;	model-of-choice</a:t>
            </a:r>
            <a:br>
              <a:rPr lang="en-IE" sz="2000" dirty="0" smtClean="0">
                <a:ea typeface="ＭＳ Ｐゴシック" pitchFamily="34" charset="-128"/>
              </a:rPr>
            </a:br>
            <a:endParaRPr lang="en-IE" sz="1000" dirty="0" smtClean="0">
              <a:ea typeface="ＭＳ Ｐゴシック" pitchFamily="34" charset="-128"/>
            </a:endParaRPr>
          </a:p>
          <a:p>
            <a:pPr marL="342900" lvl="1" indent="-342900">
              <a:spcBef>
                <a:spcPct val="0"/>
              </a:spcBef>
              <a:buNone/>
            </a:pPr>
            <a:r>
              <a:rPr lang="en-IE" sz="1600" dirty="0" smtClean="0">
                <a:ea typeface="ＭＳ Ｐゴシック" pitchFamily="34" charset="-128"/>
              </a:rPr>
              <a:t>	regression (linear / nonlinear), classification, density estimation, principal component analysis, compressive sensing, spectrum estimation, </a:t>
            </a:r>
            <a:r>
              <a:rPr lang="en-IE" sz="1600" dirty="0" err="1" smtClean="0">
                <a:ea typeface="ＭＳ Ｐゴシック" pitchFamily="34" charset="-128"/>
              </a:rPr>
              <a:t>denoising</a:t>
            </a:r>
            <a:r>
              <a:rPr lang="en-IE" sz="1600" dirty="0" smtClean="0">
                <a:ea typeface="ＭＳ Ｐゴシック" pitchFamily="34" charset="-128"/>
              </a:rPr>
              <a:t>, </a:t>
            </a:r>
            <a:r>
              <a:rPr lang="en-IE" sz="1600" dirty="0" err="1" smtClean="0">
                <a:ea typeface="ＭＳ Ｐゴシック" pitchFamily="34" charset="-128"/>
              </a:rPr>
              <a:t>deblurring</a:t>
            </a:r>
            <a:r>
              <a:rPr lang="en-IE" sz="1600" dirty="0" smtClean="0">
                <a:ea typeface="ＭＳ Ｐゴシック" pitchFamily="34" charset="-128"/>
              </a:rPr>
              <a:t>, data mining, sketching, </a:t>
            </a:r>
            <a:r>
              <a:rPr lang="en-IE" sz="1600" dirty="0" err="1" smtClean="0">
                <a:ea typeface="ＭＳ Ｐゴシック" pitchFamily="34" charset="-128"/>
              </a:rPr>
              <a:t>demixing</a:t>
            </a:r>
            <a:r>
              <a:rPr lang="en-IE" sz="1600" dirty="0" smtClean="0">
                <a:ea typeface="ＭＳ Ｐゴシック" pitchFamily="34" charset="-128"/>
              </a:rPr>
              <a:t> / </a:t>
            </a:r>
            <a:r>
              <a:rPr lang="en-IE" sz="1600" dirty="0" err="1" smtClean="0">
                <a:ea typeface="ＭＳ Ｐゴシック" pitchFamily="34" charset="-128"/>
              </a:rPr>
              <a:t>deconvolution</a:t>
            </a:r>
            <a:r>
              <a:rPr lang="en-IE" sz="1600" dirty="0" smtClean="0">
                <a:ea typeface="ＭＳ Ｐゴシック" pitchFamily="34" charset="-128"/>
              </a:rPr>
              <a:t>, geophysics, medical imaging, compression, source localization, speech, function learning…</a:t>
            </a:r>
          </a:p>
          <a:p>
            <a:pPr lvl="1"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IE" sz="2000" dirty="0" smtClean="0">
                <a:ea typeface="ＭＳ Ｐゴシック" pitchFamily="34" charset="-128"/>
              </a:rPr>
              <a:t>Great theoretical backup explaining empirical success</a:t>
            </a:r>
          </a:p>
          <a:p>
            <a:pPr>
              <a:spcBef>
                <a:spcPct val="0"/>
              </a:spcBef>
            </a:pPr>
            <a:endParaRPr lang="en-IE" sz="1050" dirty="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</a:pPr>
            <a:r>
              <a:rPr lang="en-IE" sz="1600" dirty="0" smtClean="0">
                <a:ea typeface="ＭＳ Ｐゴシック" pitchFamily="34" charset="-128"/>
              </a:rPr>
              <a:t>provably effective in circumventing the ill-posed nature of inverse problems</a:t>
            </a:r>
          </a:p>
          <a:p>
            <a:pPr lvl="1"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</a:pPr>
            <a:r>
              <a:rPr lang="en-IE" sz="1600" dirty="0" smtClean="0">
                <a:ea typeface="ＭＳ Ｐゴシック" pitchFamily="34" charset="-128"/>
              </a:rPr>
              <a:t>provably essential in containing the generalization errors in learning</a:t>
            </a:r>
          </a:p>
          <a:p>
            <a:pPr lvl="1"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</a:pPr>
            <a:r>
              <a:rPr lang="en-IE" sz="1600" dirty="0" smtClean="0">
                <a:ea typeface="ＭＳ Ｐゴシック" pitchFamily="34" charset="-128"/>
              </a:rPr>
              <a:t>provably necessary in keeping transaction costs low in portfolio design</a:t>
            </a:r>
          </a:p>
          <a:p>
            <a:pPr lvl="1"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</a:pPr>
            <a:r>
              <a:rPr lang="en-IE" sz="1600" dirty="0" smtClean="0">
                <a:ea typeface="ＭＳ Ｐゴシック" pitchFamily="34" charset="-128"/>
              </a:rPr>
              <a:t>… </a:t>
            </a:r>
          </a:p>
          <a:p>
            <a:pPr lvl="1"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latin typeface="+mj-lt"/>
                <a:ea typeface="ＭＳ Ｐゴシック" pitchFamily="34" charset="-128"/>
              </a:rPr>
              <a:t>			</a:t>
            </a: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36" name="Picture 13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691625" y="2163465"/>
            <a:ext cx="864110" cy="228600"/>
          </a:xfrm>
          <a:prstGeom prst="rect">
            <a:avLst/>
          </a:prstGeom>
        </p:spPr>
      </p:pic>
      <p:pic>
        <p:nvPicPr>
          <p:cNvPr id="64" name="Picture 6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536535" y="855865"/>
            <a:ext cx="220337" cy="18288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368505" y="381000"/>
            <a:ext cx="2072640" cy="2072640"/>
            <a:chOff x="748" y="1480"/>
            <a:chExt cx="1680" cy="1623"/>
          </a:xfrm>
        </p:grpSpPr>
        <p:sp>
          <p:nvSpPr>
            <p:cNvPr id="70" name="Line 5"/>
            <p:cNvSpPr>
              <a:spLocks noChangeShapeType="1"/>
            </p:cNvSpPr>
            <p:nvPr/>
          </p:nvSpPr>
          <p:spPr bwMode="auto">
            <a:xfrm flipV="1">
              <a:off x="1431" y="1480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1" name="Line 6"/>
            <p:cNvSpPr>
              <a:spLocks noChangeShapeType="1"/>
            </p:cNvSpPr>
            <p:nvPr/>
          </p:nvSpPr>
          <p:spPr bwMode="auto">
            <a:xfrm>
              <a:off x="1431" y="2420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3" name="Line 7"/>
            <p:cNvSpPr>
              <a:spLocks noChangeShapeType="1"/>
            </p:cNvSpPr>
            <p:nvPr/>
          </p:nvSpPr>
          <p:spPr bwMode="auto">
            <a:xfrm flipH="1">
              <a:off x="748" y="2420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4" name="AutoShape 8"/>
            <p:cNvSpPr>
              <a:spLocks noChangeArrowheads="1"/>
            </p:cNvSpPr>
            <p:nvPr/>
          </p:nvSpPr>
          <p:spPr bwMode="auto">
            <a:xfrm rot="-283838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5" name="AutoShape 9"/>
            <p:cNvSpPr>
              <a:spLocks noChangeArrowheads="1"/>
            </p:cNvSpPr>
            <p:nvPr/>
          </p:nvSpPr>
          <p:spPr bwMode="auto">
            <a:xfrm rot="1242714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6" name="AutoShape 10"/>
            <p:cNvSpPr>
              <a:spLocks noChangeArrowheads="1"/>
            </p:cNvSpPr>
            <p:nvPr/>
          </p:nvSpPr>
          <p:spPr bwMode="auto">
            <a:xfrm rot="2577415">
              <a:off x="833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7" name="AutoShape 11"/>
            <p:cNvSpPr>
              <a:spLocks noChangeArrowheads="1"/>
            </p:cNvSpPr>
            <p:nvPr/>
          </p:nvSpPr>
          <p:spPr bwMode="auto">
            <a:xfrm rot="4304015">
              <a:off x="855" y="2056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9" name="AutoShape 12"/>
            <p:cNvSpPr>
              <a:spLocks noChangeArrowheads="1"/>
            </p:cNvSpPr>
            <p:nvPr/>
          </p:nvSpPr>
          <p:spPr bwMode="auto">
            <a:xfrm rot="7746010">
              <a:off x="770" y="2013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pic>
          <p:nvPicPr>
            <p:cNvPr id="81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72" y="1565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Oval 25"/>
          <p:cNvSpPr>
            <a:spLocks noChangeArrowheads="1"/>
          </p:cNvSpPr>
          <p:nvPr/>
        </p:nvSpPr>
        <p:spPr bwMode="auto">
          <a:xfrm>
            <a:off x="7173780" y="211143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88" name="Picture 8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80710" y="2286000"/>
            <a:ext cx="1093220" cy="282632"/>
          </a:xfrm>
          <a:prstGeom prst="rect">
            <a:avLst/>
          </a:prstGeom>
          <a:noFill/>
          <a:ln/>
          <a:effectLst/>
        </p:spPr>
      </p:pic>
      <p:pic>
        <p:nvPicPr>
          <p:cNvPr id="89" name="Picture 8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791200" y="702245"/>
            <a:ext cx="537670" cy="53767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Sparse Euclidean projections on convex sets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 bwMode="auto">
          <a:xfrm>
            <a:off x="5029200" y="1828800"/>
            <a:ext cx="2560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4"/>
          <p:cNvGrpSpPr/>
          <p:nvPr/>
        </p:nvGrpSpPr>
        <p:grpSpPr>
          <a:xfrm>
            <a:off x="2438400" y="3657600"/>
            <a:ext cx="4267200" cy="1981200"/>
            <a:chOff x="2971800" y="4343400"/>
            <a:chExt cx="4267200" cy="19812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5105400" y="4343400"/>
              <a:ext cx="0" cy="1981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971800" y="5334000"/>
              <a:ext cx="42672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18" name="Freeform 17"/>
          <p:cNvSpPr/>
          <p:nvPr/>
        </p:nvSpPr>
        <p:spPr bwMode="auto">
          <a:xfrm>
            <a:off x="2629469" y="4367284"/>
            <a:ext cx="2224585" cy="1119116"/>
          </a:xfrm>
          <a:custGeom>
            <a:avLst/>
            <a:gdLst>
              <a:gd name="connsiteX0" fmla="*/ 0 w 2224585"/>
              <a:gd name="connsiteY0" fmla="*/ 1119116 h 1119116"/>
              <a:gd name="connsiteX1" fmla="*/ 832513 w 2224585"/>
              <a:gd name="connsiteY1" fmla="*/ 887104 h 1119116"/>
              <a:gd name="connsiteX2" fmla="*/ 1282889 w 2224585"/>
              <a:gd name="connsiteY2" fmla="*/ 532262 h 1119116"/>
              <a:gd name="connsiteX3" fmla="*/ 1760561 w 2224585"/>
              <a:gd name="connsiteY3" fmla="*/ 122829 h 1119116"/>
              <a:gd name="connsiteX4" fmla="*/ 2224585 w 2224585"/>
              <a:gd name="connsiteY4" fmla="*/ 0 h 1119116"/>
              <a:gd name="connsiteX0" fmla="*/ 0 w 2224585"/>
              <a:gd name="connsiteY0" fmla="*/ 1119116 h 1119116"/>
              <a:gd name="connsiteX1" fmla="*/ 832513 w 2224585"/>
              <a:gd name="connsiteY1" fmla="*/ 887104 h 1119116"/>
              <a:gd name="connsiteX2" fmla="*/ 1104331 w 2224585"/>
              <a:gd name="connsiteY2" fmla="*/ 280916 h 1119116"/>
              <a:gd name="connsiteX3" fmla="*/ 1760561 w 2224585"/>
              <a:gd name="connsiteY3" fmla="*/ 122829 h 1119116"/>
              <a:gd name="connsiteX4" fmla="*/ 2224585 w 2224585"/>
              <a:gd name="connsiteY4" fmla="*/ 0 h 1119116"/>
              <a:gd name="connsiteX0" fmla="*/ 0 w 2224585"/>
              <a:gd name="connsiteY0" fmla="*/ 1119116 h 1119116"/>
              <a:gd name="connsiteX1" fmla="*/ 418531 w 2224585"/>
              <a:gd name="connsiteY1" fmla="*/ 585716 h 1119116"/>
              <a:gd name="connsiteX2" fmla="*/ 832513 w 2224585"/>
              <a:gd name="connsiteY2" fmla="*/ 887104 h 1119116"/>
              <a:gd name="connsiteX3" fmla="*/ 1104331 w 2224585"/>
              <a:gd name="connsiteY3" fmla="*/ 280916 h 1119116"/>
              <a:gd name="connsiteX4" fmla="*/ 1760561 w 2224585"/>
              <a:gd name="connsiteY4" fmla="*/ 122829 h 1119116"/>
              <a:gd name="connsiteX5" fmla="*/ 2224585 w 2224585"/>
              <a:gd name="connsiteY5" fmla="*/ 0 h 1119116"/>
              <a:gd name="connsiteX0" fmla="*/ 0 w 2224585"/>
              <a:gd name="connsiteY0" fmla="*/ 1119116 h 1119116"/>
              <a:gd name="connsiteX1" fmla="*/ 418531 w 2224585"/>
              <a:gd name="connsiteY1" fmla="*/ 585716 h 1119116"/>
              <a:gd name="connsiteX2" fmla="*/ 832513 w 2224585"/>
              <a:gd name="connsiteY2" fmla="*/ 887104 h 1119116"/>
              <a:gd name="connsiteX3" fmla="*/ 1104331 w 2224585"/>
              <a:gd name="connsiteY3" fmla="*/ 280916 h 1119116"/>
              <a:gd name="connsiteX4" fmla="*/ 1790131 w 2224585"/>
              <a:gd name="connsiteY4" fmla="*/ 357116 h 1119116"/>
              <a:gd name="connsiteX5" fmla="*/ 2224585 w 2224585"/>
              <a:gd name="connsiteY5" fmla="*/ 0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585" h="1119116">
                <a:moveTo>
                  <a:pt x="0" y="1119116"/>
                </a:moveTo>
                <a:cubicBezTo>
                  <a:pt x="87194" y="1098644"/>
                  <a:pt x="279779" y="624385"/>
                  <a:pt x="418531" y="585716"/>
                </a:cubicBezTo>
                <a:cubicBezTo>
                  <a:pt x="557283" y="547047"/>
                  <a:pt x="718213" y="937904"/>
                  <a:pt x="832513" y="887104"/>
                </a:cubicBezTo>
                <a:cubicBezTo>
                  <a:pt x="946813" y="836304"/>
                  <a:pt x="944728" y="369247"/>
                  <a:pt x="1104331" y="280916"/>
                </a:cubicBezTo>
                <a:cubicBezTo>
                  <a:pt x="1263934" y="192585"/>
                  <a:pt x="1603422" y="403935"/>
                  <a:pt x="1790131" y="357116"/>
                </a:cubicBezTo>
                <a:cubicBezTo>
                  <a:pt x="1976840" y="310297"/>
                  <a:pt x="2071047" y="17059"/>
                  <a:pt x="2224585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850641" y="3581400"/>
            <a:ext cx="1854959" cy="533400"/>
          </a:xfrm>
          <a:custGeom>
            <a:avLst/>
            <a:gdLst>
              <a:gd name="connsiteX0" fmla="*/ 0 w 1473959"/>
              <a:gd name="connsiteY0" fmla="*/ 464024 h 464024"/>
              <a:gd name="connsiteX1" fmla="*/ 300251 w 1473959"/>
              <a:gd name="connsiteY1" fmla="*/ 272955 h 464024"/>
              <a:gd name="connsiteX2" fmla="*/ 928048 w 1473959"/>
              <a:gd name="connsiteY2" fmla="*/ 109182 h 464024"/>
              <a:gd name="connsiteX3" fmla="*/ 1473959 w 1473959"/>
              <a:gd name="connsiteY3" fmla="*/ 0 h 464024"/>
              <a:gd name="connsiteX0" fmla="*/ 0 w 1473959"/>
              <a:gd name="connsiteY0" fmla="*/ 464024 h 464024"/>
              <a:gd name="connsiteX1" fmla="*/ 330959 w 1473959"/>
              <a:gd name="connsiteY1" fmla="*/ 83024 h 464024"/>
              <a:gd name="connsiteX2" fmla="*/ 928048 w 1473959"/>
              <a:gd name="connsiteY2" fmla="*/ 109182 h 464024"/>
              <a:gd name="connsiteX3" fmla="*/ 1473959 w 1473959"/>
              <a:gd name="connsiteY3" fmla="*/ 0 h 464024"/>
              <a:gd name="connsiteX0" fmla="*/ 0 w 1473959"/>
              <a:gd name="connsiteY0" fmla="*/ 464024 h 464024"/>
              <a:gd name="connsiteX1" fmla="*/ 330959 w 1473959"/>
              <a:gd name="connsiteY1" fmla="*/ 83024 h 464024"/>
              <a:gd name="connsiteX2" fmla="*/ 1016759 w 1473959"/>
              <a:gd name="connsiteY2" fmla="*/ 235424 h 464024"/>
              <a:gd name="connsiteX3" fmla="*/ 1473959 w 1473959"/>
              <a:gd name="connsiteY3" fmla="*/ 0 h 464024"/>
              <a:gd name="connsiteX0" fmla="*/ 0 w 1854959"/>
              <a:gd name="connsiteY0" fmla="*/ 533400 h 533400"/>
              <a:gd name="connsiteX1" fmla="*/ 330959 w 1854959"/>
              <a:gd name="connsiteY1" fmla="*/ 152400 h 533400"/>
              <a:gd name="connsiteX2" fmla="*/ 1016759 w 1854959"/>
              <a:gd name="connsiteY2" fmla="*/ 304800 h 533400"/>
              <a:gd name="connsiteX3" fmla="*/ 1854959 w 1854959"/>
              <a:gd name="connsiteY3" fmla="*/ 0 h 533400"/>
              <a:gd name="connsiteX0" fmla="*/ 0 w 1854959"/>
              <a:gd name="connsiteY0" fmla="*/ 533400 h 533400"/>
              <a:gd name="connsiteX1" fmla="*/ 330959 w 1854959"/>
              <a:gd name="connsiteY1" fmla="*/ 152400 h 533400"/>
              <a:gd name="connsiteX2" fmla="*/ 1016759 w 1854959"/>
              <a:gd name="connsiteY2" fmla="*/ 304800 h 533400"/>
              <a:gd name="connsiteX3" fmla="*/ 1397759 w 1854959"/>
              <a:gd name="connsiteY3" fmla="*/ 76200 h 533400"/>
              <a:gd name="connsiteX4" fmla="*/ 1854959 w 1854959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959" h="533400">
                <a:moveTo>
                  <a:pt x="0" y="533400"/>
                </a:moveTo>
                <a:cubicBezTo>
                  <a:pt x="72788" y="467435"/>
                  <a:pt x="161499" y="190500"/>
                  <a:pt x="330959" y="152400"/>
                </a:cubicBezTo>
                <a:cubicBezTo>
                  <a:pt x="500419" y="114300"/>
                  <a:pt x="838959" y="317500"/>
                  <a:pt x="1016759" y="304800"/>
                </a:cubicBezTo>
                <a:cubicBezTo>
                  <a:pt x="1194559" y="292100"/>
                  <a:pt x="1258059" y="127000"/>
                  <a:pt x="1397759" y="76200"/>
                </a:cubicBezTo>
                <a:lnTo>
                  <a:pt x="1854959" y="0"/>
                </a:ln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438400" y="4197824"/>
            <a:ext cx="426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886200" y="3650776"/>
            <a:ext cx="609848" cy="279005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731508" y="4691668"/>
            <a:ext cx="126492" cy="178308"/>
          </a:xfrm>
          <a:prstGeom prst="rect">
            <a:avLst/>
          </a:prstGeom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781800" y="4064508"/>
            <a:ext cx="152400" cy="2026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234777" y="6488668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ditto.</a:t>
            </a: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371600" y="5857172"/>
            <a:ext cx="6400800" cy="476024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384937" y="2819400"/>
            <a:ext cx="6487949" cy="287271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Sparse Euclidean projections on convex sets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 bwMode="auto">
          <a:xfrm>
            <a:off x="4572000" y="2286000"/>
            <a:ext cx="42976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4"/>
          <p:cNvGrpSpPr/>
          <p:nvPr/>
        </p:nvGrpSpPr>
        <p:grpSpPr>
          <a:xfrm>
            <a:off x="2438400" y="3657600"/>
            <a:ext cx="4267200" cy="1981200"/>
            <a:chOff x="2971800" y="4343400"/>
            <a:chExt cx="4267200" cy="19812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5105400" y="4343400"/>
              <a:ext cx="0" cy="1981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971800" y="5334000"/>
              <a:ext cx="42672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18" name="Freeform 17"/>
          <p:cNvSpPr/>
          <p:nvPr/>
        </p:nvSpPr>
        <p:spPr bwMode="auto">
          <a:xfrm>
            <a:off x="2629469" y="4367284"/>
            <a:ext cx="2224585" cy="1119116"/>
          </a:xfrm>
          <a:custGeom>
            <a:avLst/>
            <a:gdLst>
              <a:gd name="connsiteX0" fmla="*/ 0 w 2224585"/>
              <a:gd name="connsiteY0" fmla="*/ 1119116 h 1119116"/>
              <a:gd name="connsiteX1" fmla="*/ 832513 w 2224585"/>
              <a:gd name="connsiteY1" fmla="*/ 887104 h 1119116"/>
              <a:gd name="connsiteX2" fmla="*/ 1282889 w 2224585"/>
              <a:gd name="connsiteY2" fmla="*/ 532262 h 1119116"/>
              <a:gd name="connsiteX3" fmla="*/ 1760561 w 2224585"/>
              <a:gd name="connsiteY3" fmla="*/ 122829 h 1119116"/>
              <a:gd name="connsiteX4" fmla="*/ 2224585 w 2224585"/>
              <a:gd name="connsiteY4" fmla="*/ 0 h 1119116"/>
              <a:gd name="connsiteX0" fmla="*/ 0 w 2224585"/>
              <a:gd name="connsiteY0" fmla="*/ 1119116 h 1119116"/>
              <a:gd name="connsiteX1" fmla="*/ 832513 w 2224585"/>
              <a:gd name="connsiteY1" fmla="*/ 887104 h 1119116"/>
              <a:gd name="connsiteX2" fmla="*/ 1104331 w 2224585"/>
              <a:gd name="connsiteY2" fmla="*/ 280916 h 1119116"/>
              <a:gd name="connsiteX3" fmla="*/ 1760561 w 2224585"/>
              <a:gd name="connsiteY3" fmla="*/ 122829 h 1119116"/>
              <a:gd name="connsiteX4" fmla="*/ 2224585 w 2224585"/>
              <a:gd name="connsiteY4" fmla="*/ 0 h 1119116"/>
              <a:gd name="connsiteX0" fmla="*/ 0 w 2224585"/>
              <a:gd name="connsiteY0" fmla="*/ 1119116 h 1119116"/>
              <a:gd name="connsiteX1" fmla="*/ 418531 w 2224585"/>
              <a:gd name="connsiteY1" fmla="*/ 585716 h 1119116"/>
              <a:gd name="connsiteX2" fmla="*/ 832513 w 2224585"/>
              <a:gd name="connsiteY2" fmla="*/ 887104 h 1119116"/>
              <a:gd name="connsiteX3" fmla="*/ 1104331 w 2224585"/>
              <a:gd name="connsiteY3" fmla="*/ 280916 h 1119116"/>
              <a:gd name="connsiteX4" fmla="*/ 1760561 w 2224585"/>
              <a:gd name="connsiteY4" fmla="*/ 122829 h 1119116"/>
              <a:gd name="connsiteX5" fmla="*/ 2224585 w 2224585"/>
              <a:gd name="connsiteY5" fmla="*/ 0 h 1119116"/>
              <a:gd name="connsiteX0" fmla="*/ 0 w 2224585"/>
              <a:gd name="connsiteY0" fmla="*/ 1119116 h 1119116"/>
              <a:gd name="connsiteX1" fmla="*/ 418531 w 2224585"/>
              <a:gd name="connsiteY1" fmla="*/ 585716 h 1119116"/>
              <a:gd name="connsiteX2" fmla="*/ 832513 w 2224585"/>
              <a:gd name="connsiteY2" fmla="*/ 887104 h 1119116"/>
              <a:gd name="connsiteX3" fmla="*/ 1104331 w 2224585"/>
              <a:gd name="connsiteY3" fmla="*/ 280916 h 1119116"/>
              <a:gd name="connsiteX4" fmla="*/ 1790131 w 2224585"/>
              <a:gd name="connsiteY4" fmla="*/ 357116 h 1119116"/>
              <a:gd name="connsiteX5" fmla="*/ 2224585 w 2224585"/>
              <a:gd name="connsiteY5" fmla="*/ 0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585" h="1119116">
                <a:moveTo>
                  <a:pt x="0" y="1119116"/>
                </a:moveTo>
                <a:cubicBezTo>
                  <a:pt x="87194" y="1098644"/>
                  <a:pt x="279779" y="624385"/>
                  <a:pt x="418531" y="585716"/>
                </a:cubicBezTo>
                <a:cubicBezTo>
                  <a:pt x="557283" y="547047"/>
                  <a:pt x="718213" y="937904"/>
                  <a:pt x="832513" y="887104"/>
                </a:cubicBezTo>
                <a:cubicBezTo>
                  <a:pt x="946813" y="836304"/>
                  <a:pt x="944728" y="369247"/>
                  <a:pt x="1104331" y="280916"/>
                </a:cubicBezTo>
                <a:cubicBezTo>
                  <a:pt x="1263934" y="192585"/>
                  <a:pt x="1603422" y="403935"/>
                  <a:pt x="1790131" y="357116"/>
                </a:cubicBezTo>
                <a:cubicBezTo>
                  <a:pt x="1976840" y="310297"/>
                  <a:pt x="2071047" y="17059"/>
                  <a:pt x="2224585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850641" y="3581400"/>
            <a:ext cx="1854959" cy="533400"/>
          </a:xfrm>
          <a:custGeom>
            <a:avLst/>
            <a:gdLst>
              <a:gd name="connsiteX0" fmla="*/ 0 w 1473959"/>
              <a:gd name="connsiteY0" fmla="*/ 464024 h 464024"/>
              <a:gd name="connsiteX1" fmla="*/ 300251 w 1473959"/>
              <a:gd name="connsiteY1" fmla="*/ 272955 h 464024"/>
              <a:gd name="connsiteX2" fmla="*/ 928048 w 1473959"/>
              <a:gd name="connsiteY2" fmla="*/ 109182 h 464024"/>
              <a:gd name="connsiteX3" fmla="*/ 1473959 w 1473959"/>
              <a:gd name="connsiteY3" fmla="*/ 0 h 464024"/>
              <a:gd name="connsiteX0" fmla="*/ 0 w 1473959"/>
              <a:gd name="connsiteY0" fmla="*/ 464024 h 464024"/>
              <a:gd name="connsiteX1" fmla="*/ 330959 w 1473959"/>
              <a:gd name="connsiteY1" fmla="*/ 83024 h 464024"/>
              <a:gd name="connsiteX2" fmla="*/ 928048 w 1473959"/>
              <a:gd name="connsiteY2" fmla="*/ 109182 h 464024"/>
              <a:gd name="connsiteX3" fmla="*/ 1473959 w 1473959"/>
              <a:gd name="connsiteY3" fmla="*/ 0 h 464024"/>
              <a:gd name="connsiteX0" fmla="*/ 0 w 1473959"/>
              <a:gd name="connsiteY0" fmla="*/ 464024 h 464024"/>
              <a:gd name="connsiteX1" fmla="*/ 330959 w 1473959"/>
              <a:gd name="connsiteY1" fmla="*/ 83024 h 464024"/>
              <a:gd name="connsiteX2" fmla="*/ 1016759 w 1473959"/>
              <a:gd name="connsiteY2" fmla="*/ 235424 h 464024"/>
              <a:gd name="connsiteX3" fmla="*/ 1473959 w 1473959"/>
              <a:gd name="connsiteY3" fmla="*/ 0 h 464024"/>
              <a:gd name="connsiteX0" fmla="*/ 0 w 1854959"/>
              <a:gd name="connsiteY0" fmla="*/ 533400 h 533400"/>
              <a:gd name="connsiteX1" fmla="*/ 330959 w 1854959"/>
              <a:gd name="connsiteY1" fmla="*/ 152400 h 533400"/>
              <a:gd name="connsiteX2" fmla="*/ 1016759 w 1854959"/>
              <a:gd name="connsiteY2" fmla="*/ 304800 h 533400"/>
              <a:gd name="connsiteX3" fmla="*/ 1854959 w 1854959"/>
              <a:gd name="connsiteY3" fmla="*/ 0 h 533400"/>
              <a:gd name="connsiteX0" fmla="*/ 0 w 1854959"/>
              <a:gd name="connsiteY0" fmla="*/ 533400 h 533400"/>
              <a:gd name="connsiteX1" fmla="*/ 330959 w 1854959"/>
              <a:gd name="connsiteY1" fmla="*/ 152400 h 533400"/>
              <a:gd name="connsiteX2" fmla="*/ 1016759 w 1854959"/>
              <a:gd name="connsiteY2" fmla="*/ 304800 h 533400"/>
              <a:gd name="connsiteX3" fmla="*/ 1397759 w 1854959"/>
              <a:gd name="connsiteY3" fmla="*/ 76200 h 533400"/>
              <a:gd name="connsiteX4" fmla="*/ 1854959 w 1854959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959" h="533400">
                <a:moveTo>
                  <a:pt x="0" y="533400"/>
                </a:moveTo>
                <a:cubicBezTo>
                  <a:pt x="72788" y="467435"/>
                  <a:pt x="161499" y="190500"/>
                  <a:pt x="330959" y="152400"/>
                </a:cubicBezTo>
                <a:cubicBezTo>
                  <a:pt x="500419" y="114300"/>
                  <a:pt x="838959" y="317500"/>
                  <a:pt x="1016759" y="304800"/>
                </a:cubicBezTo>
                <a:cubicBezTo>
                  <a:pt x="1194559" y="292100"/>
                  <a:pt x="1258059" y="127000"/>
                  <a:pt x="1397759" y="76200"/>
                </a:cubicBezTo>
                <a:lnTo>
                  <a:pt x="1854959" y="0"/>
                </a:ln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438400" y="3996154"/>
            <a:ext cx="426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886200" y="3650776"/>
            <a:ext cx="609848" cy="279005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731508" y="4691668"/>
            <a:ext cx="126492" cy="178308"/>
          </a:xfrm>
          <a:prstGeom prst="rect">
            <a:avLst/>
          </a:prstGeom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781800" y="3862838"/>
            <a:ext cx="152400" cy="2026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419630" y="6488668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is this what we wanted to solve???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219200" y="2209800"/>
            <a:ext cx="16459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7" name="Picture 3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48937" y="5867400"/>
            <a:ext cx="7860996" cy="465703"/>
          </a:xfrm>
          <a:prstGeom prst="rect">
            <a:avLst/>
          </a:prstGeom>
          <a:noFill/>
          <a:ln/>
          <a:effectLst/>
        </p:spPr>
      </p:pic>
      <p:grpSp>
        <p:nvGrpSpPr>
          <p:cNvPr id="41" name="Group 40"/>
          <p:cNvGrpSpPr/>
          <p:nvPr/>
        </p:nvGrpSpPr>
        <p:grpSpPr>
          <a:xfrm>
            <a:off x="5559009" y="5638800"/>
            <a:ext cx="788033" cy="788033"/>
            <a:chOff x="5559009" y="5638800"/>
            <a:chExt cx="788033" cy="788033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5559009" y="5645983"/>
              <a:ext cx="788033" cy="773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>
              <a:off x="5559009" y="5645983"/>
              <a:ext cx="788033" cy="773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7" name="Picture 2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384937" y="2819400"/>
            <a:ext cx="6487949" cy="287271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Example: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Euclidean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on convex sets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914400" y="4876800"/>
            <a:ext cx="1168910" cy="278892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457200" y="3200400"/>
            <a:ext cx="2788920" cy="1436132"/>
            <a:chOff x="457200" y="3200400"/>
            <a:chExt cx="2788920" cy="1436132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685800" y="4267200"/>
              <a:ext cx="256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990600" y="33528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1524000" y="3901440"/>
              <a:ext cx="0" cy="3657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057400" y="4267200"/>
              <a:ext cx="0" cy="1828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62" name="Rectangle 61"/>
            <p:cNvSpPr/>
            <p:nvPr/>
          </p:nvSpPr>
          <p:spPr>
            <a:xfrm>
              <a:off x="533400" y="320040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43000" y="373380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78262" y="42672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-1</a:t>
              </a:r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457200" y="4114800"/>
              <a:ext cx="102107" cy="202690"/>
            </a:xfrm>
            <a:prstGeom prst="rect">
              <a:avLst/>
            </a:prstGeom>
          </p:spPr>
        </p:pic>
      </p:grpSp>
      <p:pic>
        <p:nvPicPr>
          <p:cNvPr id="66" name="Picture 6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914400" y="5334000"/>
            <a:ext cx="685801" cy="202692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 bwMode="auto">
          <a:xfrm>
            <a:off x="25908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31242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9" name="Rectangle 68"/>
          <p:cNvSpPr/>
          <p:nvPr/>
        </p:nvSpPr>
        <p:spPr>
          <a:xfrm>
            <a:off x="22098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7432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Example: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Euclidean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on convex sets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914400" y="4876800"/>
            <a:ext cx="1168910" cy="27889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57200" y="3200400"/>
            <a:ext cx="2788920" cy="1436132"/>
            <a:chOff x="457200" y="3200400"/>
            <a:chExt cx="2788920" cy="1436132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685800" y="4267200"/>
              <a:ext cx="256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990600" y="33528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1524000" y="3901440"/>
              <a:ext cx="0" cy="3657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2057400" y="4267200"/>
              <a:ext cx="0" cy="1828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533400" y="320040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43000" y="373380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78262" y="42672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-1</a:t>
              </a:r>
            </a:p>
          </p:txBody>
        </p:sp>
        <p:pic>
          <p:nvPicPr>
            <p:cNvPr id="53" name="Picture 5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457200" y="4114800"/>
              <a:ext cx="102107" cy="202690"/>
            </a:xfrm>
            <a:prstGeom prst="rect">
              <a:avLst/>
            </a:prstGeom>
          </p:spPr>
        </p:pic>
      </p:grpSp>
      <p:pic>
        <p:nvPicPr>
          <p:cNvPr id="55" name="Picture 5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914400" y="5334000"/>
            <a:ext cx="685801" cy="20269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648200" y="3200400"/>
            <a:ext cx="2712720" cy="1436132"/>
            <a:chOff x="533400" y="3200400"/>
            <a:chExt cx="2712720" cy="1436132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685800" y="4267200"/>
              <a:ext cx="256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990600" y="33528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1524000" y="4258056"/>
              <a:ext cx="0" cy="9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057400" y="4267200"/>
              <a:ext cx="0" cy="1828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>
            <a:xfrm>
              <a:off x="533400" y="320040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43000" y="3897868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78262" y="42672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-1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648200" y="4800600"/>
            <a:ext cx="1811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by inspection!</a:t>
            </a: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352800" y="4184359"/>
            <a:ext cx="1371600" cy="235241"/>
          </a:xfrm>
          <a:prstGeom prst="rect">
            <a:avLst/>
          </a:prstGeom>
          <a:noFill/>
          <a:ln/>
          <a:effectLst/>
        </p:spPr>
      </p:pic>
      <p:sp>
        <p:nvSpPr>
          <p:cNvPr id="41" name="Rectangle 40"/>
          <p:cNvSpPr/>
          <p:nvPr/>
        </p:nvSpPr>
        <p:spPr>
          <a:xfrm>
            <a:off x="7543800" y="4038600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Error = 4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5908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1242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22098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7432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67056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2390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63246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8580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pic>
        <p:nvPicPr>
          <p:cNvPr id="54" name="Picture 5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438400" y="6019800"/>
            <a:ext cx="6263273" cy="465796"/>
          </a:xfrm>
          <a:prstGeom prst="rect">
            <a:avLst/>
          </a:prstGeom>
          <a:noFill/>
          <a:ln/>
          <a:effectLst/>
        </p:spPr>
      </p:pic>
      <p:sp>
        <p:nvSpPr>
          <p:cNvPr id="56" name="Rectangle 55"/>
          <p:cNvSpPr/>
          <p:nvPr/>
        </p:nvSpPr>
        <p:spPr>
          <a:xfrm>
            <a:off x="3671604" y="6488668"/>
            <a:ext cx="547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this is hard by inspection in high-dimensions!</a:t>
            </a:r>
          </a:p>
        </p:txBody>
      </p:sp>
      <p:pic>
        <p:nvPicPr>
          <p:cNvPr id="57" name="Picture 5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Euclidean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on convex sets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914400" y="4876800"/>
            <a:ext cx="1168910" cy="278892"/>
          </a:xfrm>
          <a:prstGeom prst="rect">
            <a:avLst/>
          </a:prstGeom>
        </p:spPr>
      </p:pic>
      <p:grpSp>
        <p:nvGrpSpPr>
          <p:cNvPr id="3" name="Group 21"/>
          <p:cNvGrpSpPr/>
          <p:nvPr/>
        </p:nvGrpSpPr>
        <p:grpSpPr>
          <a:xfrm>
            <a:off x="457200" y="3200400"/>
            <a:ext cx="2788920" cy="1436132"/>
            <a:chOff x="457200" y="3200400"/>
            <a:chExt cx="2788920" cy="1436132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685800" y="4267200"/>
              <a:ext cx="256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990600" y="33528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1524000" y="3901440"/>
              <a:ext cx="0" cy="3657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2057400" y="4267200"/>
              <a:ext cx="0" cy="1828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533400" y="320040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43000" y="373380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78262" y="42672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-1</a:t>
              </a:r>
            </a:p>
          </p:txBody>
        </p:sp>
        <p:pic>
          <p:nvPicPr>
            <p:cNvPr id="53" name="Picture 5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457200" y="4114800"/>
              <a:ext cx="102107" cy="202690"/>
            </a:xfrm>
            <a:prstGeom prst="rect">
              <a:avLst/>
            </a:prstGeom>
          </p:spPr>
        </p:pic>
      </p:grpSp>
      <p:pic>
        <p:nvPicPr>
          <p:cNvPr id="55" name="Picture 5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914400" y="5334000"/>
            <a:ext cx="685801" cy="202692"/>
          </a:xfrm>
          <a:prstGeom prst="rect">
            <a:avLst/>
          </a:prstGeom>
        </p:spPr>
      </p:pic>
      <p:grpSp>
        <p:nvGrpSpPr>
          <p:cNvPr id="4" name="Group 23"/>
          <p:cNvGrpSpPr/>
          <p:nvPr/>
        </p:nvGrpSpPr>
        <p:grpSpPr>
          <a:xfrm>
            <a:off x="4648200" y="3200400"/>
            <a:ext cx="2712720" cy="1436132"/>
            <a:chOff x="533400" y="3200400"/>
            <a:chExt cx="2712720" cy="1436132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685800" y="4267200"/>
              <a:ext cx="256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990600" y="33528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1524000" y="4258056"/>
              <a:ext cx="0" cy="9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057400" y="4267200"/>
              <a:ext cx="0" cy="1828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>
            <a:xfrm>
              <a:off x="533400" y="320040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43000" y="3897868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78262" y="42672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-1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648200" y="4800600"/>
            <a:ext cx="1811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by inspection!</a:t>
            </a: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352800" y="4184359"/>
            <a:ext cx="1371600" cy="235241"/>
          </a:xfrm>
          <a:prstGeom prst="rect">
            <a:avLst/>
          </a:prstGeom>
          <a:noFill/>
          <a:ln/>
          <a:effectLst/>
        </p:spPr>
      </p:pic>
      <p:sp>
        <p:nvSpPr>
          <p:cNvPr id="41" name="Rectangle 40"/>
          <p:cNvSpPr/>
          <p:nvPr/>
        </p:nvSpPr>
        <p:spPr>
          <a:xfrm>
            <a:off x="7543800" y="4038600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Error = 4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5908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1242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22098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7432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67056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2390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63246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8580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Example: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pic>
        <p:nvPicPr>
          <p:cNvPr id="54" name="Picture 5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438400" y="6019800"/>
            <a:ext cx="6263273" cy="465796"/>
          </a:xfrm>
          <a:prstGeom prst="rect">
            <a:avLst/>
          </a:prstGeom>
          <a:noFill/>
          <a:ln/>
          <a:effectLst/>
        </p:spPr>
      </p:pic>
      <p:sp>
        <p:nvSpPr>
          <p:cNvPr id="56" name="Rectangle 55"/>
          <p:cNvSpPr/>
          <p:nvPr/>
        </p:nvSpPr>
        <p:spPr>
          <a:xfrm>
            <a:off x="3671604" y="6488668"/>
            <a:ext cx="547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this is hard by inspection in high-dimensions!</a:t>
            </a:r>
          </a:p>
        </p:txBody>
      </p:sp>
      <p:sp>
        <p:nvSpPr>
          <p:cNvPr id="57" name="Rectangle 56"/>
          <p:cNvSpPr/>
          <p:nvPr/>
        </p:nvSpPr>
        <p:spPr>
          <a:xfrm>
            <a:off x="0" y="6488668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Let’s stage the actors!</a:t>
            </a:r>
          </a:p>
        </p:txBody>
      </p:sp>
      <p:pic>
        <p:nvPicPr>
          <p:cNvPr id="58" name="Picture 5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Naïve approaches: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Euclidean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on convex sets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cxnSp>
        <p:nvCxnSpPr>
          <p:cNvPr id="40" name="Straight Connector 39"/>
          <p:cNvCxnSpPr/>
          <p:nvPr/>
        </p:nvCxnSpPr>
        <p:spPr bwMode="auto">
          <a:xfrm>
            <a:off x="685800" y="4267200"/>
            <a:ext cx="2560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990600" y="33528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1524000" y="3901440"/>
            <a:ext cx="0" cy="365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057400" y="4267200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533400" y="32004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143000" y="37338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621062" y="426720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914400" y="4876800"/>
            <a:ext cx="1168910" cy="27889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 bwMode="auto">
          <a:xfrm>
            <a:off x="914400" y="419100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447800" y="419100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57200" y="4114800"/>
            <a:ext cx="102107" cy="202690"/>
          </a:xfrm>
          <a:prstGeom prst="rect">
            <a:avLst/>
          </a:prstGeom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838200" y="5486400"/>
            <a:ext cx="1727206" cy="287344"/>
          </a:xfrm>
          <a:prstGeom prst="rect">
            <a:avLst/>
          </a:prstGeom>
          <a:noFill/>
          <a:ln/>
          <a:effectLst/>
        </p:spPr>
      </p:pic>
      <p:cxnSp>
        <p:nvCxnSpPr>
          <p:cNvPr id="27" name="Straight Connector 26"/>
          <p:cNvCxnSpPr/>
          <p:nvPr/>
        </p:nvCxnSpPr>
        <p:spPr bwMode="auto">
          <a:xfrm>
            <a:off x="4267200" y="4267200"/>
            <a:ext cx="2560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572000" y="3627120"/>
            <a:ext cx="0" cy="64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105400" y="417576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638800" y="4267200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4009025" y="3440668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542425" y="3733800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659662" y="4267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4495800" y="419100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029200" y="419100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038600" y="4114800"/>
            <a:ext cx="102107" cy="202690"/>
          </a:xfrm>
          <a:prstGeom prst="rect">
            <a:avLst/>
          </a:prstGeom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114800" y="4876800"/>
            <a:ext cx="3124200" cy="278157"/>
          </a:xfrm>
          <a:prstGeom prst="rect">
            <a:avLst/>
          </a:prstGeom>
          <a:noFill/>
          <a:ln/>
          <a:effectLst/>
        </p:spPr>
      </p:pic>
      <p:sp>
        <p:nvSpPr>
          <p:cNvPr id="45" name="Rectangle 44"/>
          <p:cNvSpPr/>
          <p:nvPr/>
        </p:nvSpPr>
        <p:spPr>
          <a:xfrm>
            <a:off x="7086600" y="4038600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Error = 5.5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14600" y="6488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so, non-convex followed by convex does not work here.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25908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1242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22098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432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61722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7056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8" name="Rectangle 57"/>
          <p:cNvSpPr/>
          <p:nvPr/>
        </p:nvSpPr>
        <p:spPr>
          <a:xfrm>
            <a:off x="57912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3246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pic>
        <p:nvPicPr>
          <p:cNvPr id="51" name="Picture 50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Naïve approaches: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Euclidean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on convex sets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cxnSp>
        <p:nvCxnSpPr>
          <p:cNvPr id="40" name="Straight Connector 39"/>
          <p:cNvCxnSpPr/>
          <p:nvPr/>
        </p:nvCxnSpPr>
        <p:spPr bwMode="auto">
          <a:xfrm>
            <a:off x="685800" y="4267200"/>
            <a:ext cx="2560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990600" y="33528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1524000" y="3901440"/>
            <a:ext cx="0" cy="365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057400" y="4267200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533400" y="32004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143000" y="37338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621062" y="426720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914400" y="4876800"/>
            <a:ext cx="1168910" cy="278892"/>
          </a:xfrm>
          <a:prstGeom prst="rect">
            <a:avLst/>
          </a:prstGeom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57200" y="4114800"/>
            <a:ext cx="102107" cy="20269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4267200" y="4267200"/>
            <a:ext cx="2560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572000" y="3627120"/>
            <a:ext cx="0" cy="64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105400" y="417576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638800" y="4267200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4009025" y="3440668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542425" y="3733800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659662" y="4267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4495800" y="419100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029200" y="419100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038600" y="4114800"/>
            <a:ext cx="102107" cy="202690"/>
          </a:xfrm>
          <a:prstGeom prst="rect">
            <a:avLst/>
          </a:prstGeom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114800" y="4876800"/>
            <a:ext cx="3124200" cy="278157"/>
          </a:xfrm>
          <a:prstGeom prst="rect">
            <a:avLst/>
          </a:prstGeom>
          <a:noFill/>
          <a:ln/>
          <a:effectLst/>
        </p:spPr>
      </p:pic>
      <p:sp>
        <p:nvSpPr>
          <p:cNvPr id="45" name="Rectangle 44"/>
          <p:cNvSpPr/>
          <p:nvPr/>
        </p:nvSpPr>
        <p:spPr>
          <a:xfrm>
            <a:off x="7086600" y="4038600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Error = 5.5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971800" y="64886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well, neither does convex followed by non-convex!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25908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1242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22098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432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61722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7056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8" name="Rectangle 57"/>
          <p:cNvSpPr/>
          <p:nvPr/>
        </p:nvSpPr>
        <p:spPr>
          <a:xfrm>
            <a:off x="57912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3246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640080" y="6336268"/>
            <a:ext cx="2560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944880" y="5501640"/>
            <a:ext cx="0" cy="822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1478280" y="5970508"/>
            <a:ext cx="0" cy="365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2011680" y="6336268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351425" y="5269468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4.6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914400" y="5802868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1.6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295400" y="6336268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-1.4</a:t>
            </a:r>
          </a:p>
        </p:txBody>
      </p:sp>
      <p:pic>
        <p:nvPicPr>
          <p:cNvPr id="66" name="Picture 6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11480" y="6183868"/>
            <a:ext cx="102107" cy="20269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164080" y="5955268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-0.4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838030" y="5955268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-0.4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2514600" y="6324600"/>
            <a:ext cx="0" cy="73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3048000" y="6324600"/>
            <a:ext cx="0" cy="73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pic>
        <p:nvPicPr>
          <p:cNvPr id="77" name="Picture 7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308582" y="5486400"/>
            <a:ext cx="993928" cy="287344"/>
          </a:xfrm>
          <a:prstGeom prst="rect">
            <a:avLst/>
          </a:prstGeom>
          <a:noFill/>
          <a:ln/>
          <a:effectLst/>
        </p:spPr>
      </p:pic>
      <p:sp>
        <p:nvSpPr>
          <p:cNvPr id="75" name="Oval 74"/>
          <p:cNvSpPr/>
          <p:nvPr/>
        </p:nvSpPr>
        <p:spPr bwMode="auto">
          <a:xfrm>
            <a:off x="838200" y="621792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371600" y="621792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79" name="Picture 7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33400" y="6579108"/>
            <a:ext cx="330708" cy="278892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Naïve approaches: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Euclidean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on convex sets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cxnSp>
        <p:nvCxnSpPr>
          <p:cNvPr id="40" name="Straight Connector 39"/>
          <p:cNvCxnSpPr/>
          <p:nvPr/>
        </p:nvCxnSpPr>
        <p:spPr bwMode="auto">
          <a:xfrm>
            <a:off x="685800" y="4267200"/>
            <a:ext cx="2560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990600" y="33528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1524000" y="3901440"/>
            <a:ext cx="0" cy="365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057400" y="4267200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533400" y="32004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143000" y="37338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621062" y="426720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</a:t>
            </a:r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914400" y="4876800"/>
            <a:ext cx="1168910" cy="27889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 bwMode="auto">
          <a:xfrm>
            <a:off x="914400" y="419100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447800" y="419100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57200" y="4114800"/>
            <a:ext cx="102107" cy="202690"/>
          </a:xfrm>
          <a:prstGeom prst="rect">
            <a:avLst/>
          </a:prstGeom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838200" y="5486400"/>
            <a:ext cx="1727206" cy="287344"/>
          </a:xfrm>
          <a:prstGeom prst="rect">
            <a:avLst/>
          </a:prstGeom>
          <a:noFill/>
          <a:ln/>
          <a:effectLst/>
        </p:spPr>
      </p:pic>
      <p:sp>
        <p:nvSpPr>
          <p:cNvPr id="46" name="Rectangle 45"/>
          <p:cNvSpPr/>
          <p:nvPr/>
        </p:nvSpPr>
        <p:spPr>
          <a:xfrm>
            <a:off x="2590800" y="648866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surprisingly, our algorithm obtains the correct solution!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25908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1242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22098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432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48200" y="3200400"/>
            <a:ext cx="2712720" cy="1436132"/>
            <a:chOff x="533400" y="3200400"/>
            <a:chExt cx="2712720" cy="1436132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685800" y="4267200"/>
              <a:ext cx="2560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990600" y="33528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1524000" y="4258056"/>
              <a:ext cx="0" cy="9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057400" y="4267200"/>
              <a:ext cx="0" cy="1828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>
            <a:xfrm>
              <a:off x="533400" y="3200400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43000" y="3897868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78262" y="4267200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-1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4648200" y="480060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our algorithm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543800" y="4038600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Error = 4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67056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7239000" y="4262628"/>
            <a:ext cx="0" cy="9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1" name="Rectangle 70"/>
          <p:cNvSpPr/>
          <p:nvPr/>
        </p:nvSpPr>
        <p:spPr>
          <a:xfrm>
            <a:off x="63246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58000" y="388620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 bwMode="auto">
          <a:xfrm>
            <a:off x="6246552" y="3962400"/>
            <a:ext cx="1848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 So, what do actually we do?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Euclidean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on convex sets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43"/>
          <p:cNvGrpSpPr>
            <a:grpSpLocks noChangeAspect="1"/>
          </p:cNvGrpSpPr>
          <p:nvPr/>
        </p:nvGrpSpPr>
        <p:grpSpPr>
          <a:xfrm>
            <a:off x="3962400" y="2667000"/>
            <a:ext cx="3113959" cy="3113567"/>
            <a:chOff x="3326013" y="3244221"/>
            <a:chExt cx="1729977" cy="1729759"/>
          </a:xfrm>
        </p:grpSpPr>
        <p:grpSp>
          <p:nvGrpSpPr>
            <p:cNvPr id="4" name="Group 37"/>
            <p:cNvGrpSpPr/>
            <p:nvPr/>
          </p:nvGrpSpPr>
          <p:grpSpPr bwMode="auto">
            <a:xfrm>
              <a:off x="3326013" y="3244221"/>
              <a:ext cx="1729977" cy="1729759"/>
              <a:chOff x="7086600" y="2286794"/>
              <a:chExt cx="1828800" cy="18288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7086600" y="3200401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 rot="5400000">
                <a:off x="7086600" y="3200400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  <p:cxnSp>
          <p:nvCxnSpPr>
            <p:cNvPr id="14" name="Straight Connector 13"/>
            <p:cNvCxnSpPr/>
            <p:nvPr/>
          </p:nvCxnSpPr>
          <p:spPr bwMode="auto">
            <a:xfrm rot="16200000" flipH="1">
              <a:off x="4202753" y="3569647"/>
              <a:ext cx="517112" cy="540618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6200000" flipH="1">
              <a:off x="3648951" y="4120583"/>
              <a:ext cx="549345" cy="534757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3651975" y="3581400"/>
              <a:ext cx="539026" cy="53188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4189613" y="4107821"/>
              <a:ext cx="527434" cy="50838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 flipH="1">
              <a:off x="3671783" y="4109877"/>
              <a:ext cx="103693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0800000" flipH="1">
              <a:off x="3675614" y="4108350"/>
              <a:ext cx="103693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 bwMode="auto">
          <a:xfrm>
            <a:off x="8066647" y="2743200"/>
            <a:ext cx="831370" cy="967513"/>
            <a:chOff x="8066752" y="2743200"/>
            <a:chExt cx="831370" cy="967513"/>
          </a:xfrm>
        </p:grpSpPr>
        <p:pic>
          <p:nvPicPr>
            <p:cNvPr id="41" name="Picture 40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8066752" y="2743200"/>
              <a:ext cx="831370" cy="2340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8077412" y="3476651"/>
              <a:ext cx="809627" cy="23406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7" name="Rectangle 26"/>
            <p:cNvSpPr/>
            <p:nvPr/>
          </p:nvSpPr>
          <p:spPr bwMode="auto">
            <a:xfrm>
              <a:off x="8077200" y="3012036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&amp;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Oval 45"/>
          <p:cNvSpPr/>
          <p:nvPr/>
        </p:nvSpPr>
        <p:spPr bwMode="auto">
          <a:xfrm>
            <a:off x="6537960" y="3581400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48" name="Picture 4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705600" y="3276600"/>
            <a:ext cx="102107" cy="20269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 bwMode="auto">
          <a:xfrm>
            <a:off x="6199632" y="3913632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34" name="Straight Arrow Connector 33"/>
          <p:cNvCxnSpPr>
            <a:stCxn id="46" idx="3"/>
          </p:cNvCxnSpPr>
          <p:nvPr/>
        </p:nvCxnSpPr>
        <p:spPr bwMode="auto">
          <a:xfrm flipH="1">
            <a:off x="6248400" y="3659449"/>
            <a:ext cx="302951" cy="3029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Picture 3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553200" y="3810000"/>
            <a:ext cx="993927" cy="287343"/>
          </a:xfrm>
          <a:prstGeom prst="rect">
            <a:avLst/>
          </a:prstGeom>
          <a:noFill/>
          <a:ln/>
          <a:effectLst/>
        </p:spPr>
      </p:pic>
      <p:sp>
        <p:nvSpPr>
          <p:cNvPr id="38" name="Smiley Face 37"/>
          <p:cNvSpPr/>
          <p:nvPr/>
        </p:nvSpPr>
        <p:spPr bwMode="auto">
          <a:xfrm>
            <a:off x="6199632" y="4175760"/>
            <a:ext cx="91440" cy="9144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36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553200" y="4894257"/>
            <a:ext cx="2119749" cy="287343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173034" y="4419600"/>
            <a:ext cx="1218366" cy="278701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 So, what do actually we do?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Euclidean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on convex sets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37"/>
          <p:cNvGrpSpPr/>
          <p:nvPr/>
        </p:nvGrpSpPr>
        <p:grpSpPr bwMode="auto">
          <a:xfrm>
            <a:off x="3962400" y="2667000"/>
            <a:ext cx="3113959" cy="3113567"/>
            <a:chOff x="7086600" y="2286794"/>
            <a:chExt cx="1828800" cy="182880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7086600" y="3200401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cxnSp>
        <p:nvCxnSpPr>
          <p:cNvPr id="57" name="Straight Connector 56"/>
          <p:cNvCxnSpPr/>
          <p:nvPr/>
        </p:nvCxnSpPr>
        <p:spPr bwMode="auto">
          <a:xfrm rot="16200000" flipH="1">
            <a:off x="4584786" y="4225181"/>
            <a:ext cx="18664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0800000" flipH="1">
            <a:off x="4591682" y="4222433"/>
            <a:ext cx="18664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6537960" y="3581400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66" name="Picture 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705600" y="3276600"/>
            <a:ext cx="102107" cy="202690"/>
          </a:xfrm>
          <a:prstGeom prst="rect">
            <a:avLst/>
          </a:prstGeom>
        </p:spPr>
      </p:pic>
      <p:grpSp>
        <p:nvGrpSpPr>
          <p:cNvPr id="6" name="Group 67"/>
          <p:cNvGrpSpPr>
            <a:grpSpLocks noChangeAspect="1"/>
          </p:cNvGrpSpPr>
          <p:nvPr/>
        </p:nvGrpSpPr>
        <p:grpSpPr>
          <a:xfrm>
            <a:off x="4495800" y="3200400"/>
            <a:ext cx="2098825" cy="2133601"/>
            <a:chOff x="4549132" y="3273922"/>
            <a:chExt cx="1943357" cy="1975557"/>
          </a:xfrm>
        </p:grpSpPr>
        <p:cxnSp>
          <p:nvCxnSpPr>
            <p:cNvPr id="69" name="Straight Connector 68"/>
            <p:cNvCxnSpPr/>
            <p:nvPr/>
          </p:nvCxnSpPr>
          <p:spPr bwMode="auto">
            <a:xfrm rot="16200000" flipH="1">
              <a:off x="5540532" y="3252767"/>
              <a:ext cx="930802" cy="973113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4543688" y="4244452"/>
              <a:ext cx="988821" cy="962563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4549132" y="3273922"/>
              <a:ext cx="917222" cy="95740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466354" y="4221480"/>
              <a:ext cx="999907" cy="102799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" name="Straight Arrow Connector 31"/>
          <p:cNvCxnSpPr/>
          <p:nvPr/>
        </p:nvCxnSpPr>
        <p:spPr bwMode="auto">
          <a:xfrm>
            <a:off x="6277956" y="3962400"/>
            <a:ext cx="1848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6233160" y="3870960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6322751" y="3657600"/>
            <a:ext cx="230449" cy="2152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Smiley Face 34"/>
          <p:cNvSpPr/>
          <p:nvPr/>
        </p:nvSpPr>
        <p:spPr bwMode="auto">
          <a:xfrm>
            <a:off x="6233160" y="4175760"/>
            <a:ext cx="91440" cy="9144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44" name="Picture 4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566015" y="3810000"/>
            <a:ext cx="968296" cy="287193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566544" y="4894256"/>
            <a:ext cx="2093059" cy="287344"/>
          </a:xfrm>
          <a:prstGeom prst="rect">
            <a:avLst/>
          </a:prstGeom>
          <a:noFill/>
          <a:ln/>
          <a:effectLst/>
        </p:spPr>
      </p:pic>
      <p:grpSp>
        <p:nvGrpSpPr>
          <p:cNvPr id="38" name="Group 37"/>
          <p:cNvGrpSpPr/>
          <p:nvPr/>
        </p:nvGrpSpPr>
        <p:grpSpPr bwMode="auto">
          <a:xfrm>
            <a:off x="8066647" y="2743200"/>
            <a:ext cx="831370" cy="967513"/>
            <a:chOff x="8066752" y="2743200"/>
            <a:chExt cx="831370" cy="967513"/>
          </a:xfrm>
        </p:grpSpPr>
        <p:pic>
          <p:nvPicPr>
            <p:cNvPr id="39" name="Picture 38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8066752" y="2743200"/>
              <a:ext cx="831370" cy="2340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Picture 39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8077412" y="3476651"/>
              <a:ext cx="809627" cy="23406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1" name="Rectangle 40"/>
            <p:cNvSpPr/>
            <p:nvPr/>
          </p:nvSpPr>
          <p:spPr bwMode="auto">
            <a:xfrm>
              <a:off x="8077200" y="3012036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&amp;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247522" y="4419600"/>
            <a:ext cx="1220078" cy="279092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6324600" y="381000"/>
            <a:ext cx="2209800" cy="2087245"/>
            <a:chOff x="1187450" y="2349500"/>
            <a:chExt cx="2667000" cy="2576513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2271713" y="2349500"/>
              <a:ext cx="0" cy="149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2271713" y="3841750"/>
              <a:ext cx="149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1187450" y="3841750"/>
              <a:ext cx="1084263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 rot="-283838">
              <a:off x="1255713" y="3230563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 rot="2577415">
              <a:off x="1322388" y="3230563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rot="7746010">
              <a:off x="1221582" y="3196431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pic>
          <p:nvPicPr>
            <p:cNvPr id="26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89300" y="2484438"/>
              <a:ext cx="5651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718185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10043" y="2209800"/>
            <a:ext cx="1300557" cy="301955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814888" y="811995"/>
            <a:ext cx="834032" cy="375689"/>
          </a:xfrm>
          <a:prstGeom prst="rect">
            <a:avLst/>
          </a:prstGeom>
          <a:noFill/>
          <a:ln/>
          <a:effectLst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450"/>
            <a:ext cx="9144000" cy="652885"/>
          </a:xfrm>
        </p:spPr>
        <p:txBody>
          <a:bodyPr/>
          <a:lstStyle/>
          <a:p>
            <a:pPr algn="l"/>
            <a:r>
              <a:rPr lang="en-US" sz="2400" b="1" dirty="0" smtClean="0"/>
              <a:t>On the “</a:t>
            </a:r>
            <a:r>
              <a:rPr lang="en-US" sz="2400" b="1" dirty="0" smtClean="0">
                <a:solidFill>
                  <a:srgbClr val="FF0000"/>
                </a:solidFill>
              </a:rPr>
              <a:t>structured</a:t>
            </a:r>
            <a:r>
              <a:rPr lang="en-US" sz="2400" b="1" dirty="0" smtClean="0"/>
              <a:t> sparse” model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40650"/>
            <a:ext cx="8763000" cy="603638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IE" sz="2000" b="1" dirty="0" smtClean="0">
                <a:solidFill>
                  <a:srgbClr val="0000FF"/>
                </a:solidFill>
                <a:ea typeface="ＭＳ Ｐゴシック" pitchFamily="34" charset="-128"/>
              </a:rPr>
              <a:t>Structured sparse </a:t>
            </a:r>
            <a:r>
              <a:rPr lang="en-IE" sz="2000" dirty="0" smtClean="0">
                <a:ea typeface="ＭＳ Ｐゴシック" pitchFamily="34" charset="-128"/>
              </a:rPr>
              <a:t>vector</a:t>
            </a:r>
          </a:p>
          <a:p>
            <a:pPr>
              <a:spcBef>
                <a:spcPct val="0"/>
              </a:spcBef>
              <a:buNone/>
            </a:pPr>
            <a:r>
              <a:rPr lang="en-IE" sz="1000" dirty="0" smtClean="0">
                <a:ea typeface="ＭＳ Ｐゴシック" pitchFamily="34" charset="-128"/>
              </a:rPr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ea typeface="ＭＳ Ｐゴシック" pitchFamily="34" charset="-128"/>
              </a:rPr>
              <a:t>		only </a:t>
            </a:r>
            <a:r>
              <a:rPr lang="en-IE" sz="2000" b="1" i="1" dirty="0" smtClean="0">
                <a:solidFill>
                  <a:srgbClr val="FF0000"/>
                </a:solidFill>
                <a:ea typeface="ＭＳ Ｐゴシック" pitchFamily="34" charset="-128"/>
              </a:rPr>
              <a:t>certain</a:t>
            </a:r>
            <a:r>
              <a:rPr lang="en-IE" sz="2000" dirty="0" smtClean="0">
                <a:ea typeface="ＭＳ Ｐゴシック" pitchFamily="34" charset="-128"/>
              </a:rPr>
              <a:t> K out of N </a:t>
            </a: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ea typeface="ＭＳ Ｐゴシック" pitchFamily="34" charset="-128"/>
              </a:rPr>
              <a:t>		coordinates nonzero</a:t>
            </a:r>
          </a:p>
          <a:p>
            <a:pPr>
              <a:spcBef>
                <a:spcPct val="0"/>
              </a:spcBef>
              <a:buNone/>
            </a:pPr>
            <a:endParaRPr lang="en-IE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en-IE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en-IE" sz="11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en-IE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IE" sz="2000" dirty="0" smtClean="0">
                <a:ea typeface="ＭＳ Ｐゴシック" pitchFamily="34" charset="-128"/>
              </a:rPr>
              <a:t>Many important applications	&lt;&gt;	model-of-choice</a:t>
            </a:r>
            <a:br>
              <a:rPr lang="en-IE" sz="2000" dirty="0" smtClean="0">
                <a:ea typeface="ＭＳ Ｐゴシック" pitchFamily="34" charset="-128"/>
              </a:rPr>
            </a:br>
            <a:endParaRPr lang="en-IE" sz="1000" dirty="0" smtClean="0">
              <a:ea typeface="ＭＳ Ｐゴシック" pitchFamily="34" charset="-128"/>
            </a:endParaRPr>
          </a:p>
          <a:p>
            <a:pPr marL="342900" lvl="1" indent="-342900">
              <a:spcBef>
                <a:spcPct val="0"/>
              </a:spcBef>
              <a:buNone/>
            </a:pPr>
            <a:r>
              <a:rPr lang="en-IE" sz="1600" dirty="0" smtClean="0">
                <a:ea typeface="ＭＳ Ｐゴシック" pitchFamily="34" charset="-128"/>
              </a:rPr>
              <a:t>	regression (linear / nonlinear), classification, density estimation, principal component analysis, compressive sensing, spectrum estimation, </a:t>
            </a:r>
            <a:r>
              <a:rPr lang="en-IE" sz="1600" dirty="0" err="1" smtClean="0">
                <a:ea typeface="ＭＳ Ｐゴシック" pitchFamily="34" charset="-128"/>
              </a:rPr>
              <a:t>denoising</a:t>
            </a:r>
            <a:r>
              <a:rPr lang="en-IE" sz="1600" dirty="0" smtClean="0">
                <a:ea typeface="ＭＳ Ｐゴシック" pitchFamily="34" charset="-128"/>
              </a:rPr>
              <a:t>, </a:t>
            </a:r>
            <a:r>
              <a:rPr lang="en-IE" sz="1600" dirty="0" err="1" smtClean="0">
                <a:ea typeface="ＭＳ Ｐゴシック" pitchFamily="34" charset="-128"/>
              </a:rPr>
              <a:t>deblurring</a:t>
            </a:r>
            <a:r>
              <a:rPr lang="en-IE" sz="1600" dirty="0" smtClean="0">
                <a:ea typeface="ＭＳ Ｐゴシック" pitchFamily="34" charset="-128"/>
              </a:rPr>
              <a:t>, data mining, sketching, </a:t>
            </a:r>
            <a:r>
              <a:rPr lang="en-IE" sz="1600" dirty="0" err="1" smtClean="0">
                <a:ea typeface="ＭＳ Ｐゴシック" pitchFamily="34" charset="-128"/>
              </a:rPr>
              <a:t>demixing</a:t>
            </a:r>
            <a:r>
              <a:rPr lang="en-IE" sz="1600" dirty="0" smtClean="0">
                <a:ea typeface="ＭＳ Ｐゴシック" pitchFamily="34" charset="-128"/>
              </a:rPr>
              <a:t> / </a:t>
            </a:r>
            <a:r>
              <a:rPr lang="en-IE" sz="1600" dirty="0" err="1" smtClean="0">
                <a:ea typeface="ＭＳ Ｐゴシック" pitchFamily="34" charset="-128"/>
              </a:rPr>
              <a:t>deconvolution</a:t>
            </a:r>
            <a:r>
              <a:rPr lang="en-IE" sz="1600" dirty="0" smtClean="0">
                <a:ea typeface="ＭＳ Ｐゴシック" pitchFamily="34" charset="-128"/>
              </a:rPr>
              <a:t>, geophysics, medical imaging, compression, source localization, speech, function learning…</a:t>
            </a:r>
          </a:p>
          <a:p>
            <a:pPr lvl="1"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latin typeface="+mj-lt"/>
                <a:ea typeface="ＭＳ Ｐゴシック" pitchFamily="34" charset="-128"/>
              </a:rPr>
              <a:t>			</a:t>
            </a: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36" name="Picture 13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691625" y="2163465"/>
            <a:ext cx="864110" cy="228600"/>
          </a:xfrm>
          <a:prstGeom prst="rect">
            <a:avLst/>
          </a:prstGeom>
        </p:spPr>
      </p:pic>
      <p:pic>
        <p:nvPicPr>
          <p:cNvPr id="64" name="Picture 6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114800" y="855865"/>
            <a:ext cx="220337" cy="182880"/>
          </a:xfrm>
          <a:prstGeom prst="rect">
            <a:avLst/>
          </a:prstGeom>
          <a:noFill/>
          <a:ln/>
          <a:effectLst/>
        </p:spPr>
      </p:pic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ea typeface="ＭＳ Ｐゴシック" pitchFamily="34" charset="-128"/>
              </a:rPr>
              <a:t>sorted index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7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45" name="Picture 17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" y="4544568"/>
            <a:ext cx="2084832" cy="2084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92"/>
          <p:cNvGrpSpPr/>
          <p:nvPr/>
        </p:nvGrpSpPr>
        <p:grpSpPr>
          <a:xfrm>
            <a:off x="6781800" y="4572000"/>
            <a:ext cx="2089150" cy="2087563"/>
            <a:chOff x="5543550" y="2133600"/>
            <a:chExt cx="2089150" cy="2087563"/>
          </a:xfrm>
        </p:grpSpPr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5543550" y="2133600"/>
              <a:ext cx="2089150" cy="2087563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 flipH="1">
              <a:off x="6192838" y="26368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 flipH="1">
              <a:off x="6372225" y="2817813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 flipH="1">
              <a:off x="6551613" y="36099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1" name="Rectangle 29"/>
            <p:cNvSpPr>
              <a:spLocks noChangeArrowheads="1"/>
            </p:cNvSpPr>
            <p:nvPr/>
          </p:nvSpPr>
          <p:spPr bwMode="auto">
            <a:xfrm flipH="1">
              <a:off x="6767513" y="396875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 flipH="1">
              <a:off x="6983413" y="30686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 flipH="1">
              <a:off x="7199313" y="22780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4" name="Rectangle 32"/>
            <p:cNvSpPr>
              <a:spLocks noChangeArrowheads="1"/>
            </p:cNvSpPr>
            <p:nvPr/>
          </p:nvSpPr>
          <p:spPr bwMode="auto">
            <a:xfrm flipH="1">
              <a:off x="7415213" y="33575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" name="Rectangle 33"/>
            <p:cNvSpPr>
              <a:spLocks noChangeArrowheads="1"/>
            </p:cNvSpPr>
            <p:nvPr/>
          </p:nvSpPr>
          <p:spPr bwMode="auto">
            <a:xfrm flipH="1">
              <a:off x="5976938" y="38242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6" name="Rectangle 34"/>
            <p:cNvSpPr>
              <a:spLocks noChangeArrowheads="1"/>
            </p:cNvSpPr>
            <p:nvPr/>
          </p:nvSpPr>
          <p:spPr bwMode="auto">
            <a:xfrm flipH="1">
              <a:off x="6011863" y="32845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 flipH="1">
              <a:off x="6046788" y="27447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 flipH="1">
              <a:off x="6767513" y="24923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" name="Rectangle 37"/>
            <p:cNvSpPr>
              <a:spLocks noChangeArrowheads="1"/>
            </p:cNvSpPr>
            <p:nvPr/>
          </p:nvSpPr>
          <p:spPr bwMode="auto">
            <a:xfrm flipH="1">
              <a:off x="7488238" y="22399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 flipH="1">
              <a:off x="7135813" y="32210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 flipH="1">
              <a:off x="6629400" y="3373438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 flipH="1">
              <a:off x="7288213" y="2514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 flipH="1">
              <a:off x="7288213" y="2895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 flipH="1">
              <a:off x="7010400" y="36988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 flipH="1">
              <a:off x="6324600" y="31242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 flipH="1">
              <a:off x="5715000" y="24384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 flipH="1">
              <a:off x="6135688" y="23622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9" name="Rectangle 30"/>
            <p:cNvSpPr>
              <a:spLocks noChangeArrowheads="1"/>
            </p:cNvSpPr>
            <p:nvPr/>
          </p:nvSpPr>
          <p:spPr bwMode="auto">
            <a:xfrm flipH="1">
              <a:off x="5715000" y="30480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2" name="Rectangle 30"/>
            <p:cNvSpPr>
              <a:spLocks noChangeArrowheads="1"/>
            </p:cNvSpPr>
            <p:nvPr/>
          </p:nvSpPr>
          <p:spPr bwMode="auto">
            <a:xfrm flipH="1">
              <a:off x="6705600" y="28606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8" name="Rectangle 30"/>
            <p:cNvSpPr>
              <a:spLocks noChangeArrowheads="1"/>
            </p:cNvSpPr>
            <p:nvPr/>
          </p:nvSpPr>
          <p:spPr bwMode="auto">
            <a:xfrm flipH="1">
              <a:off x="5715000" y="35464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 flipH="1">
              <a:off x="5867400" y="25908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82" name="Rectangle 33"/>
            <p:cNvSpPr>
              <a:spLocks noChangeArrowheads="1"/>
            </p:cNvSpPr>
            <p:nvPr/>
          </p:nvSpPr>
          <p:spPr bwMode="auto">
            <a:xfrm flipH="1">
              <a:off x="6440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83" name="Rectangle 33"/>
            <p:cNvSpPr>
              <a:spLocks noChangeArrowheads="1"/>
            </p:cNvSpPr>
            <p:nvPr/>
          </p:nvSpPr>
          <p:spPr bwMode="auto">
            <a:xfrm flipH="1">
              <a:off x="5678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84" name="Rectangle 30"/>
            <p:cNvSpPr>
              <a:spLocks noChangeArrowheads="1"/>
            </p:cNvSpPr>
            <p:nvPr/>
          </p:nvSpPr>
          <p:spPr bwMode="auto">
            <a:xfrm flipH="1">
              <a:off x="7278688" y="38512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 flipH="1">
              <a:off x="7278688" y="35814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 So, what do actually we do?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Euclidean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on convex sets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37"/>
          <p:cNvGrpSpPr/>
          <p:nvPr/>
        </p:nvGrpSpPr>
        <p:grpSpPr bwMode="auto">
          <a:xfrm>
            <a:off x="3962400" y="2667000"/>
            <a:ext cx="3113959" cy="3113567"/>
            <a:chOff x="7086600" y="2286794"/>
            <a:chExt cx="1828800" cy="182880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7086600" y="3200401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cxnSp>
        <p:nvCxnSpPr>
          <p:cNvPr id="57" name="Straight Connector 56"/>
          <p:cNvCxnSpPr/>
          <p:nvPr/>
        </p:nvCxnSpPr>
        <p:spPr bwMode="auto">
          <a:xfrm rot="16200000" flipH="1">
            <a:off x="4584786" y="4225181"/>
            <a:ext cx="18664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0800000" flipH="1">
            <a:off x="4591682" y="4222433"/>
            <a:ext cx="18664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6553200" y="3581400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66" name="Picture 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705600" y="3276600"/>
            <a:ext cx="102107" cy="202690"/>
          </a:xfrm>
          <a:prstGeom prst="rect">
            <a:avLst/>
          </a:prstGeom>
        </p:spPr>
      </p:pic>
      <p:grpSp>
        <p:nvGrpSpPr>
          <p:cNvPr id="5" name="Group 67"/>
          <p:cNvGrpSpPr>
            <a:grpSpLocks noChangeAspect="1"/>
          </p:cNvGrpSpPr>
          <p:nvPr/>
        </p:nvGrpSpPr>
        <p:grpSpPr>
          <a:xfrm>
            <a:off x="4267200" y="2971800"/>
            <a:ext cx="2569132" cy="2611698"/>
            <a:chOff x="4549132" y="3273922"/>
            <a:chExt cx="1943357" cy="1975557"/>
          </a:xfrm>
        </p:grpSpPr>
        <p:cxnSp>
          <p:nvCxnSpPr>
            <p:cNvPr id="69" name="Straight Connector 68"/>
            <p:cNvCxnSpPr/>
            <p:nvPr/>
          </p:nvCxnSpPr>
          <p:spPr bwMode="auto">
            <a:xfrm rot="16200000" flipH="1">
              <a:off x="5540532" y="3252767"/>
              <a:ext cx="930802" cy="973113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4543688" y="4244452"/>
              <a:ext cx="988821" cy="962563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4549132" y="3273922"/>
              <a:ext cx="917222" cy="95740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466354" y="4221480"/>
              <a:ext cx="999907" cy="102799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" name="Straight Arrow Connector 31"/>
          <p:cNvCxnSpPr/>
          <p:nvPr/>
        </p:nvCxnSpPr>
        <p:spPr bwMode="auto">
          <a:xfrm>
            <a:off x="6430356" y="3825240"/>
            <a:ext cx="1848" cy="3657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6385560" y="3781369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6477000" y="3657600"/>
            <a:ext cx="110376" cy="1219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Smiley Face 34"/>
          <p:cNvSpPr/>
          <p:nvPr/>
        </p:nvSpPr>
        <p:spPr bwMode="auto">
          <a:xfrm>
            <a:off x="6385560" y="4175760"/>
            <a:ext cx="91440" cy="9144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36" name="Picture 3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880041" y="3733800"/>
            <a:ext cx="968821" cy="287348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898800" y="4970528"/>
            <a:ext cx="2092539" cy="287272"/>
          </a:xfrm>
          <a:prstGeom prst="rect">
            <a:avLst/>
          </a:prstGeom>
          <a:noFill/>
          <a:ln/>
          <a:effectLst/>
        </p:spPr>
      </p:pic>
      <p:grpSp>
        <p:nvGrpSpPr>
          <p:cNvPr id="40" name="Group 39"/>
          <p:cNvGrpSpPr/>
          <p:nvPr/>
        </p:nvGrpSpPr>
        <p:grpSpPr bwMode="auto">
          <a:xfrm>
            <a:off x="8066647" y="2743200"/>
            <a:ext cx="831370" cy="967513"/>
            <a:chOff x="8066752" y="2743200"/>
            <a:chExt cx="831370" cy="967513"/>
          </a:xfrm>
        </p:grpSpPr>
        <p:pic>
          <p:nvPicPr>
            <p:cNvPr id="41" name="Picture 40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8066752" y="2743200"/>
              <a:ext cx="831370" cy="2340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Picture 41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8077412" y="3476651"/>
              <a:ext cx="809627" cy="23406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3" name="Rectangle 42"/>
            <p:cNvSpPr/>
            <p:nvPr/>
          </p:nvSpPr>
          <p:spPr bwMode="auto">
            <a:xfrm>
              <a:off x="8077200" y="3012036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&amp;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6" name="Picture 4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399922" y="4419600"/>
            <a:ext cx="1220078" cy="279092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 So, what do actually we do?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Euclidean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on convex sets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37"/>
          <p:cNvGrpSpPr/>
          <p:nvPr/>
        </p:nvGrpSpPr>
        <p:grpSpPr bwMode="auto">
          <a:xfrm>
            <a:off x="3962400" y="2667000"/>
            <a:ext cx="3113959" cy="3113567"/>
            <a:chOff x="7086600" y="2286794"/>
            <a:chExt cx="1828800" cy="182880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7086600" y="3200401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cxnSp>
        <p:nvCxnSpPr>
          <p:cNvPr id="57" name="Straight Connector 56"/>
          <p:cNvCxnSpPr/>
          <p:nvPr/>
        </p:nvCxnSpPr>
        <p:spPr bwMode="auto">
          <a:xfrm rot="16200000" flipH="1">
            <a:off x="4584786" y="4225181"/>
            <a:ext cx="18664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0800000" flipH="1">
            <a:off x="4591682" y="4222433"/>
            <a:ext cx="18664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6560682" y="3642360"/>
            <a:ext cx="91440" cy="914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66" name="Picture 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705600" y="3276600"/>
            <a:ext cx="102107" cy="202690"/>
          </a:xfrm>
          <a:prstGeom prst="rect">
            <a:avLst/>
          </a:prstGeom>
        </p:spPr>
      </p:pic>
      <p:grpSp>
        <p:nvGrpSpPr>
          <p:cNvPr id="5" name="Group 67"/>
          <p:cNvGrpSpPr>
            <a:grpSpLocks noChangeAspect="1"/>
          </p:cNvGrpSpPr>
          <p:nvPr/>
        </p:nvGrpSpPr>
        <p:grpSpPr>
          <a:xfrm>
            <a:off x="4038600" y="2667000"/>
            <a:ext cx="3048002" cy="3124198"/>
            <a:chOff x="4549132" y="3238323"/>
            <a:chExt cx="1993188" cy="2011156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5519376" y="3238324"/>
              <a:ext cx="1022944" cy="98105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4543688" y="4244452"/>
              <a:ext cx="988821" cy="962563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4549132" y="3238323"/>
              <a:ext cx="996593" cy="99300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5466354" y="4219375"/>
              <a:ext cx="1075964" cy="103010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3" name="Picture 4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879778" y="3733800"/>
            <a:ext cx="969346" cy="287504"/>
          </a:xfrm>
          <a:prstGeom prst="rect">
            <a:avLst/>
          </a:prstGeom>
          <a:noFill/>
          <a:ln/>
          <a:effectLst/>
        </p:spPr>
      </p:pic>
      <p:cxnSp>
        <p:nvCxnSpPr>
          <p:cNvPr id="39" name="Straight Arrow Connector 38"/>
          <p:cNvCxnSpPr/>
          <p:nvPr/>
        </p:nvCxnSpPr>
        <p:spPr bwMode="auto">
          <a:xfrm>
            <a:off x="6605478" y="3733800"/>
            <a:ext cx="1848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Smiley Face 39"/>
          <p:cNvSpPr/>
          <p:nvPr/>
        </p:nvSpPr>
        <p:spPr bwMode="auto">
          <a:xfrm>
            <a:off x="6560682" y="4175760"/>
            <a:ext cx="91440" cy="9144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32" name="Picture 3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899059" y="4970599"/>
            <a:ext cx="2092019" cy="287201"/>
          </a:xfrm>
          <a:prstGeom prst="rect">
            <a:avLst/>
          </a:prstGeom>
          <a:noFill/>
          <a:ln/>
          <a:effectLst/>
        </p:spPr>
      </p:pic>
      <p:grpSp>
        <p:nvGrpSpPr>
          <p:cNvPr id="33" name="Group 32"/>
          <p:cNvGrpSpPr/>
          <p:nvPr/>
        </p:nvGrpSpPr>
        <p:grpSpPr bwMode="auto">
          <a:xfrm>
            <a:off x="8066647" y="2743200"/>
            <a:ext cx="831370" cy="967513"/>
            <a:chOff x="8066752" y="2743200"/>
            <a:chExt cx="831370" cy="967513"/>
          </a:xfrm>
        </p:grpSpPr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8066752" y="2743200"/>
              <a:ext cx="831370" cy="2340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Picture 34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8077412" y="3476651"/>
              <a:ext cx="809627" cy="23406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6" name="Rectangle 35"/>
            <p:cNvSpPr/>
            <p:nvPr/>
          </p:nvSpPr>
          <p:spPr bwMode="auto">
            <a:xfrm>
              <a:off x="8077200" y="3012036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&amp;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1" name="Picture 4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551448" y="4419600"/>
            <a:ext cx="1220952" cy="279292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Highlights: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optimality / online optimality / online approximation guarantees</a:t>
            </a:r>
            <a:r>
              <a:rPr lang="en-US" sz="2000" kern="0" dirty="0" smtClean="0">
                <a:ea typeface="ＭＳ Ｐゴシック" pitchFamily="34" charset="-128"/>
              </a:rPr>
              <a:t>	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efficiency of the scheme</a:t>
            </a:r>
            <a:endParaRPr lang="en-US" sz="1000" kern="0" dirty="0" smtClean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on the algorithm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Highlights: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optimality / online optimality / online approximation guarantees</a:t>
            </a:r>
            <a:r>
              <a:rPr lang="en-US" sz="2000" kern="0" dirty="0" smtClean="0">
                <a:ea typeface="ＭＳ Ｐゴシック" pitchFamily="34" charset="-128"/>
              </a:rPr>
              <a:t>	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efficiency of the scheme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Intuition:						</a:t>
            </a:r>
            <a:r>
              <a:rPr lang="en-US" sz="2000" kern="0" dirty="0" smtClean="0">
                <a:ea typeface="ＭＳ Ｐゴシック" pitchFamily="34" charset="-128"/>
              </a:rPr>
              <a:t>online optimality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More on the algorithm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09356" y="4953000"/>
            <a:ext cx="8049659" cy="891278"/>
          </a:xfrm>
          <a:prstGeom prst="rect">
            <a:avLst/>
          </a:prstGeom>
          <a:noFill/>
          <a:ln/>
          <a:effectLst/>
        </p:spPr>
      </p:pic>
      <p:sp>
        <p:nvSpPr>
          <p:cNvPr id="40" name="Right Brace 39"/>
          <p:cNvSpPr/>
          <p:nvPr/>
        </p:nvSpPr>
        <p:spPr bwMode="auto">
          <a:xfrm rot="5400000">
            <a:off x="2286000" y="4056058"/>
            <a:ext cx="381000" cy="3886200"/>
          </a:xfrm>
          <a:prstGeom prst="rightBrac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43" name="Picture 4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219196" y="6324600"/>
            <a:ext cx="2590806" cy="340729"/>
          </a:xfrm>
          <a:prstGeom prst="rect">
            <a:avLst/>
          </a:prstGeom>
          <a:noFill/>
          <a:ln/>
          <a:effectLst/>
        </p:spPr>
      </p:pic>
      <p:sp>
        <p:nvSpPr>
          <p:cNvPr id="44" name="Rectangle 43"/>
          <p:cNvSpPr/>
          <p:nvPr/>
        </p:nvSpPr>
        <p:spPr>
          <a:xfrm>
            <a:off x="43434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straightforward to establish for</a:t>
            </a:r>
          </a:p>
        </p:txBody>
      </p:sp>
      <p:pic>
        <p:nvPicPr>
          <p:cNvPr id="46" name="Picture 4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153398" y="6553200"/>
            <a:ext cx="990602" cy="254508"/>
          </a:xfrm>
          <a:prstGeom prst="rect">
            <a:avLst/>
          </a:prstGeom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Highlights: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optimality / online optimality / online approximation guarantees</a:t>
            </a:r>
            <a:r>
              <a:rPr lang="en-US" sz="2000" kern="0" dirty="0" smtClean="0">
                <a:ea typeface="ＭＳ Ｐゴシック" pitchFamily="34" charset="-128"/>
              </a:rPr>
              <a:t>	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efficiency of the scheme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Intuition:						      </a:t>
            </a:r>
            <a:r>
              <a:rPr lang="en-US" sz="2000" kern="0" dirty="0" smtClean="0">
                <a:ea typeface="ＭＳ Ｐゴシック" pitchFamily="34" charset="-128"/>
              </a:rPr>
              <a:t>efficiency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More on the algorithm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14"/>
          <p:cNvGrpSpPr/>
          <p:nvPr/>
        </p:nvGrpSpPr>
        <p:grpSpPr>
          <a:xfrm>
            <a:off x="3962400" y="4883624"/>
            <a:ext cx="4267200" cy="1981200"/>
            <a:chOff x="2971800" y="4343400"/>
            <a:chExt cx="4267200" cy="198120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105400" y="4343400"/>
              <a:ext cx="0" cy="1981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971800" y="5334000"/>
              <a:ext cx="42672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</p:grpSp>
      <p:sp>
        <p:nvSpPr>
          <p:cNvPr id="18" name="Freeform 17"/>
          <p:cNvSpPr/>
          <p:nvPr/>
        </p:nvSpPr>
        <p:spPr bwMode="auto">
          <a:xfrm>
            <a:off x="4153469" y="5593308"/>
            <a:ext cx="2224585" cy="1119116"/>
          </a:xfrm>
          <a:custGeom>
            <a:avLst/>
            <a:gdLst>
              <a:gd name="connsiteX0" fmla="*/ 0 w 2224585"/>
              <a:gd name="connsiteY0" fmla="*/ 1119116 h 1119116"/>
              <a:gd name="connsiteX1" fmla="*/ 832513 w 2224585"/>
              <a:gd name="connsiteY1" fmla="*/ 887104 h 1119116"/>
              <a:gd name="connsiteX2" fmla="*/ 1282889 w 2224585"/>
              <a:gd name="connsiteY2" fmla="*/ 532262 h 1119116"/>
              <a:gd name="connsiteX3" fmla="*/ 1760561 w 2224585"/>
              <a:gd name="connsiteY3" fmla="*/ 122829 h 1119116"/>
              <a:gd name="connsiteX4" fmla="*/ 2224585 w 2224585"/>
              <a:gd name="connsiteY4" fmla="*/ 0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585" h="1119116">
                <a:moveTo>
                  <a:pt x="0" y="1119116"/>
                </a:moveTo>
                <a:cubicBezTo>
                  <a:pt x="309349" y="1052014"/>
                  <a:pt x="618698" y="984913"/>
                  <a:pt x="832513" y="887104"/>
                </a:cubicBezTo>
                <a:cubicBezTo>
                  <a:pt x="1046328" y="789295"/>
                  <a:pt x="1128214" y="659641"/>
                  <a:pt x="1282889" y="532262"/>
                </a:cubicBezTo>
                <a:cubicBezTo>
                  <a:pt x="1437564" y="404883"/>
                  <a:pt x="1603612" y="211539"/>
                  <a:pt x="1760561" y="122829"/>
                </a:cubicBezTo>
                <a:cubicBezTo>
                  <a:pt x="1917510" y="34119"/>
                  <a:pt x="2071047" y="17059"/>
                  <a:pt x="2224585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374641" y="4876800"/>
            <a:ext cx="1473959" cy="464024"/>
          </a:xfrm>
          <a:custGeom>
            <a:avLst/>
            <a:gdLst>
              <a:gd name="connsiteX0" fmla="*/ 0 w 1473959"/>
              <a:gd name="connsiteY0" fmla="*/ 464024 h 464024"/>
              <a:gd name="connsiteX1" fmla="*/ 300251 w 1473959"/>
              <a:gd name="connsiteY1" fmla="*/ 272955 h 464024"/>
              <a:gd name="connsiteX2" fmla="*/ 928048 w 1473959"/>
              <a:gd name="connsiteY2" fmla="*/ 109182 h 464024"/>
              <a:gd name="connsiteX3" fmla="*/ 1473959 w 1473959"/>
              <a:gd name="connsiteY3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959" h="464024">
                <a:moveTo>
                  <a:pt x="0" y="464024"/>
                </a:moveTo>
                <a:cubicBezTo>
                  <a:pt x="72788" y="398059"/>
                  <a:pt x="145576" y="332095"/>
                  <a:pt x="300251" y="272955"/>
                </a:cubicBezTo>
                <a:cubicBezTo>
                  <a:pt x="454926" y="213815"/>
                  <a:pt x="732430" y="154674"/>
                  <a:pt x="928048" y="109182"/>
                </a:cubicBezTo>
                <a:cubicBezTo>
                  <a:pt x="1123666" y="63690"/>
                  <a:pt x="1298812" y="31845"/>
                  <a:pt x="1473959" y="0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962400" y="5222178"/>
            <a:ext cx="426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228600" y="5257800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monotonicity</a:t>
            </a:r>
            <a:r>
              <a:rPr lang="en-US" dirty="0" smtClean="0"/>
              <a:t> of</a:t>
            </a:r>
            <a:br>
              <a:rPr lang="en-US" dirty="0" smtClean="0"/>
            </a:br>
            <a:r>
              <a:rPr lang="en-US" dirty="0" err="1" smtClean="0"/>
              <a:t>boundedness</a:t>
            </a:r>
            <a:r>
              <a:rPr lang="en-US" dirty="0" smtClean="0"/>
              <a:t> of </a:t>
            </a:r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209800" y="5334000"/>
            <a:ext cx="609848" cy="279005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410200" y="4876800"/>
            <a:ext cx="609848" cy="279005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8255508" y="5917692"/>
            <a:ext cx="126492" cy="1783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008625" y="4876800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bisection</a:t>
            </a:r>
          </a:p>
        </p:txBody>
      </p:sp>
      <p:pic>
        <p:nvPicPr>
          <p:cNvPr id="36" name="Picture 3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8305800" y="5088862"/>
            <a:ext cx="152400" cy="202692"/>
          </a:xfrm>
          <a:prstGeom prst="rect">
            <a:avLst/>
          </a:prstGeom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235708" y="5638800"/>
            <a:ext cx="126492" cy="178308"/>
          </a:xfrm>
          <a:prstGeom prst="rect">
            <a:avLst/>
          </a:prstGeom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Highlights: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optimality / online optimality / online approximation guarantees</a:t>
            </a:r>
            <a:r>
              <a:rPr lang="en-US" sz="2000" kern="0" dirty="0" smtClean="0">
                <a:ea typeface="ＭＳ Ｐゴシック" pitchFamily="34" charset="-128"/>
              </a:rPr>
              <a:t>	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efficiency of the scheme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Intuition:				</a:t>
            </a:r>
            <a:r>
              <a:rPr lang="en-US" sz="2000" kern="0" dirty="0" smtClean="0">
                <a:ea typeface="ＭＳ Ｐゴシック" pitchFamily="34" charset="-128"/>
              </a:rPr>
              <a:t>online approximation guarantee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More on the algorithm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14"/>
          <p:cNvGrpSpPr/>
          <p:nvPr/>
        </p:nvGrpSpPr>
        <p:grpSpPr>
          <a:xfrm>
            <a:off x="3962400" y="4883624"/>
            <a:ext cx="4267200" cy="1981200"/>
            <a:chOff x="2971800" y="4343400"/>
            <a:chExt cx="4267200" cy="198120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105400" y="4343400"/>
              <a:ext cx="0" cy="1981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971800" y="5334000"/>
              <a:ext cx="42672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</p:grpSp>
      <p:sp>
        <p:nvSpPr>
          <p:cNvPr id="18" name="Freeform 17"/>
          <p:cNvSpPr/>
          <p:nvPr/>
        </p:nvSpPr>
        <p:spPr bwMode="auto">
          <a:xfrm>
            <a:off x="4153469" y="5593308"/>
            <a:ext cx="2224585" cy="1119116"/>
          </a:xfrm>
          <a:custGeom>
            <a:avLst/>
            <a:gdLst>
              <a:gd name="connsiteX0" fmla="*/ 0 w 2224585"/>
              <a:gd name="connsiteY0" fmla="*/ 1119116 h 1119116"/>
              <a:gd name="connsiteX1" fmla="*/ 832513 w 2224585"/>
              <a:gd name="connsiteY1" fmla="*/ 887104 h 1119116"/>
              <a:gd name="connsiteX2" fmla="*/ 1282889 w 2224585"/>
              <a:gd name="connsiteY2" fmla="*/ 532262 h 1119116"/>
              <a:gd name="connsiteX3" fmla="*/ 1760561 w 2224585"/>
              <a:gd name="connsiteY3" fmla="*/ 122829 h 1119116"/>
              <a:gd name="connsiteX4" fmla="*/ 2224585 w 2224585"/>
              <a:gd name="connsiteY4" fmla="*/ 0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585" h="1119116">
                <a:moveTo>
                  <a:pt x="0" y="1119116"/>
                </a:moveTo>
                <a:cubicBezTo>
                  <a:pt x="309349" y="1052014"/>
                  <a:pt x="618698" y="984913"/>
                  <a:pt x="832513" y="887104"/>
                </a:cubicBezTo>
                <a:cubicBezTo>
                  <a:pt x="1046328" y="789295"/>
                  <a:pt x="1128214" y="659641"/>
                  <a:pt x="1282889" y="532262"/>
                </a:cubicBezTo>
                <a:cubicBezTo>
                  <a:pt x="1437564" y="404883"/>
                  <a:pt x="1603612" y="211539"/>
                  <a:pt x="1760561" y="122829"/>
                </a:cubicBezTo>
                <a:cubicBezTo>
                  <a:pt x="1917510" y="34119"/>
                  <a:pt x="2071047" y="17059"/>
                  <a:pt x="2224585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374641" y="4876800"/>
            <a:ext cx="1473959" cy="464024"/>
          </a:xfrm>
          <a:custGeom>
            <a:avLst/>
            <a:gdLst>
              <a:gd name="connsiteX0" fmla="*/ 0 w 1473959"/>
              <a:gd name="connsiteY0" fmla="*/ 464024 h 464024"/>
              <a:gd name="connsiteX1" fmla="*/ 300251 w 1473959"/>
              <a:gd name="connsiteY1" fmla="*/ 272955 h 464024"/>
              <a:gd name="connsiteX2" fmla="*/ 928048 w 1473959"/>
              <a:gd name="connsiteY2" fmla="*/ 109182 h 464024"/>
              <a:gd name="connsiteX3" fmla="*/ 1473959 w 1473959"/>
              <a:gd name="connsiteY3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959" h="464024">
                <a:moveTo>
                  <a:pt x="0" y="464024"/>
                </a:moveTo>
                <a:cubicBezTo>
                  <a:pt x="72788" y="398059"/>
                  <a:pt x="145576" y="332095"/>
                  <a:pt x="300251" y="272955"/>
                </a:cubicBezTo>
                <a:cubicBezTo>
                  <a:pt x="454926" y="213815"/>
                  <a:pt x="732430" y="154674"/>
                  <a:pt x="928048" y="109182"/>
                </a:cubicBezTo>
                <a:cubicBezTo>
                  <a:pt x="1123666" y="63690"/>
                  <a:pt x="1298812" y="31845"/>
                  <a:pt x="1473959" y="0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962400" y="5450778"/>
            <a:ext cx="426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410200" y="4876800"/>
            <a:ext cx="609848" cy="279005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8255508" y="5917692"/>
            <a:ext cx="126492" cy="1783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008625" y="5105400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bisection</a:t>
            </a:r>
          </a:p>
        </p:txBody>
      </p:sp>
      <p:pic>
        <p:nvPicPr>
          <p:cNvPr id="36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8305800" y="5317462"/>
            <a:ext cx="152400" cy="202692"/>
          </a:xfrm>
          <a:prstGeom prst="rect">
            <a:avLst/>
          </a:prstGeom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8600" y="5181600"/>
            <a:ext cx="3505200" cy="414143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096000" y="5105400"/>
            <a:ext cx="254508" cy="254508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400545" y="5486400"/>
            <a:ext cx="255017" cy="255017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Highlights: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optimality / online optimality / online approximation guarantees</a:t>
            </a:r>
            <a:r>
              <a:rPr lang="en-US" sz="2000" kern="0" dirty="0" smtClean="0">
                <a:ea typeface="ＭＳ Ｐゴシック" pitchFamily="34" charset="-128"/>
              </a:rPr>
              <a:t>	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efficiency of the scheme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Intuition:							</a:t>
            </a:r>
            <a:r>
              <a:rPr lang="en-US" sz="2000" kern="0" dirty="0" smtClean="0">
                <a:ea typeface="ＭＳ Ｐゴシック" pitchFamily="34" charset="-128"/>
              </a:rPr>
              <a:t>optimality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More on the algorithm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14"/>
          <p:cNvGrpSpPr/>
          <p:nvPr/>
        </p:nvGrpSpPr>
        <p:grpSpPr>
          <a:xfrm>
            <a:off x="3962400" y="4883624"/>
            <a:ext cx="4267200" cy="1981200"/>
            <a:chOff x="2971800" y="4343400"/>
            <a:chExt cx="4267200" cy="198120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105400" y="4343400"/>
              <a:ext cx="0" cy="1981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971800" y="5334000"/>
              <a:ext cx="42672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</p:grpSp>
      <p:sp>
        <p:nvSpPr>
          <p:cNvPr id="18" name="Freeform 17"/>
          <p:cNvSpPr/>
          <p:nvPr/>
        </p:nvSpPr>
        <p:spPr bwMode="auto">
          <a:xfrm>
            <a:off x="4153469" y="4876800"/>
            <a:ext cx="3618931" cy="1600200"/>
          </a:xfrm>
          <a:custGeom>
            <a:avLst/>
            <a:gdLst>
              <a:gd name="connsiteX0" fmla="*/ 0 w 2224585"/>
              <a:gd name="connsiteY0" fmla="*/ 1119116 h 1119116"/>
              <a:gd name="connsiteX1" fmla="*/ 832513 w 2224585"/>
              <a:gd name="connsiteY1" fmla="*/ 887104 h 1119116"/>
              <a:gd name="connsiteX2" fmla="*/ 1282889 w 2224585"/>
              <a:gd name="connsiteY2" fmla="*/ 532262 h 1119116"/>
              <a:gd name="connsiteX3" fmla="*/ 1760561 w 2224585"/>
              <a:gd name="connsiteY3" fmla="*/ 122829 h 1119116"/>
              <a:gd name="connsiteX4" fmla="*/ 2224585 w 2224585"/>
              <a:gd name="connsiteY4" fmla="*/ 0 h 1119116"/>
              <a:gd name="connsiteX0" fmla="*/ 0 w 3085531"/>
              <a:gd name="connsiteY0" fmla="*/ 1295400 h 1295400"/>
              <a:gd name="connsiteX1" fmla="*/ 832513 w 3085531"/>
              <a:gd name="connsiteY1" fmla="*/ 1063388 h 1295400"/>
              <a:gd name="connsiteX2" fmla="*/ 1282889 w 3085531"/>
              <a:gd name="connsiteY2" fmla="*/ 708546 h 1295400"/>
              <a:gd name="connsiteX3" fmla="*/ 1760561 w 3085531"/>
              <a:gd name="connsiteY3" fmla="*/ 299113 h 1295400"/>
              <a:gd name="connsiteX4" fmla="*/ 3085531 w 3085531"/>
              <a:gd name="connsiteY4" fmla="*/ 0 h 1295400"/>
              <a:gd name="connsiteX0" fmla="*/ 0 w 3618931"/>
              <a:gd name="connsiteY0" fmla="*/ 1600200 h 1600200"/>
              <a:gd name="connsiteX1" fmla="*/ 832513 w 3618931"/>
              <a:gd name="connsiteY1" fmla="*/ 1368188 h 1600200"/>
              <a:gd name="connsiteX2" fmla="*/ 1282889 w 3618931"/>
              <a:gd name="connsiteY2" fmla="*/ 1013346 h 1600200"/>
              <a:gd name="connsiteX3" fmla="*/ 1760561 w 3618931"/>
              <a:gd name="connsiteY3" fmla="*/ 603913 h 1600200"/>
              <a:gd name="connsiteX4" fmla="*/ 3618931 w 3618931"/>
              <a:gd name="connsiteY4" fmla="*/ 0 h 1600200"/>
              <a:gd name="connsiteX0" fmla="*/ 0 w 3618931"/>
              <a:gd name="connsiteY0" fmla="*/ 1600200 h 1600200"/>
              <a:gd name="connsiteX1" fmla="*/ 832513 w 3618931"/>
              <a:gd name="connsiteY1" fmla="*/ 1368188 h 1600200"/>
              <a:gd name="connsiteX2" fmla="*/ 1282889 w 3618931"/>
              <a:gd name="connsiteY2" fmla="*/ 1013346 h 1600200"/>
              <a:gd name="connsiteX3" fmla="*/ 1760561 w 3618931"/>
              <a:gd name="connsiteY3" fmla="*/ 603913 h 1600200"/>
              <a:gd name="connsiteX4" fmla="*/ 2933131 w 3618931"/>
              <a:gd name="connsiteY4" fmla="*/ 304800 h 1600200"/>
              <a:gd name="connsiteX5" fmla="*/ 3618931 w 3618931"/>
              <a:gd name="connsiteY5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8931" h="1600200">
                <a:moveTo>
                  <a:pt x="0" y="1600200"/>
                </a:moveTo>
                <a:cubicBezTo>
                  <a:pt x="309349" y="1533098"/>
                  <a:pt x="618698" y="1465997"/>
                  <a:pt x="832513" y="1368188"/>
                </a:cubicBezTo>
                <a:cubicBezTo>
                  <a:pt x="1046328" y="1270379"/>
                  <a:pt x="1128214" y="1140725"/>
                  <a:pt x="1282889" y="1013346"/>
                </a:cubicBezTo>
                <a:cubicBezTo>
                  <a:pt x="1437564" y="885967"/>
                  <a:pt x="1485521" y="722004"/>
                  <a:pt x="1760561" y="603913"/>
                </a:cubicBezTo>
                <a:cubicBezTo>
                  <a:pt x="2035601" y="485822"/>
                  <a:pt x="2623403" y="405452"/>
                  <a:pt x="2933131" y="304800"/>
                </a:cubicBezTo>
                <a:cubicBezTo>
                  <a:pt x="3242859" y="204148"/>
                  <a:pt x="3472218" y="42460"/>
                  <a:pt x="3618931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962400" y="5569424"/>
            <a:ext cx="426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410200" y="4876800"/>
            <a:ext cx="609848" cy="279005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8255508" y="5917692"/>
            <a:ext cx="126492" cy="1783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008625" y="5224046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bisection</a:t>
            </a:r>
          </a:p>
        </p:txBody>
      </p:sp>
      <p:pic>
        <p:nvPicPr>
          <p:cNvPr id="36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305800" y="5436108"/>
            <a:ext cx="152400" cy="2026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3400" y="5029200"/>
            <a:ext cx="1956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r>
              <a:rPr lang="en-US" dirty="0" err="1" smtClean="0"/>
              <a:t>monotonicity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+continuity </a:t>
            </a:r>
          </a:p>
          <a:p>
            <a:r>
              <a:rPr lang="en-US" dirty="0" smtClean="0"/>
              <a:t>+equivalence</a:t>
            </a: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Highlights: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optimality / online optimality / online approximation guarantees</a:t>
            </a:r>
            <a:r>
              <a:rPr lang="en-US" sz="2000" kern="0" dirty="0" smtClean="0">
                <a:ea typeface="ＭＳ Ｐゴシック" pitchFamily="34" charset="-128"/>
              </a:rPr>
              <a:t>	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efficiency of the scheme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Intuition:							</a:t>
            </a:r>
            <a:r>
              <a:rPr lang="en-US" sz="2000" kern="0" dirty="0" smtClean="0">
                <a:ea typeface="ＭＳ Ｐゴシック" pitchFamily="34" charset="-128"/>
              </a:rPr>
              <a:t>optimality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More on the algorithm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sp>
        <p:nvSpPr>
          <p:cNvPr id="24" name="Rectangle 23"/>
          <p:cNvSpPr/>
          <p:nvPr/>
        </p:nvSpPr>
        <p:spPr>
          <a:xfrm>
            <a:off x="609600" y="5029200"/>
            <a:ext cx="2378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simple </a:t>
            </a:r>
            <a:r>
              <a:rPr lang="en-US" dirty="0" err="1" smtClean="0"/>
              <a:t>sparsity</a:t>
            </a:r>
            <a:endParaRPr lang="en-US" dirty="0" smtClean="0"/>
          </a:p>
        </p:txBody>
      </p:sp>
      <p:pic>
        <p:nvPicPr>
          <p:cNvPr id="32" name="Picture 3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09600" y="5715000"/>
            <a:ext cx="3670565" cy="261672"/>
          </a:xfrm>
          <a:prstGeom prst="rect">
            <a:avLst/>
          </a:prstGeom>
          <a:noFill/>
          <a:ln/>
          <a:effectLst/>
        </p:spPr>
      </p:pic>
      <p:sp>
        <p:nvSpPr>
          <p:cNvPr id="27" name="Rectangle 26"/>
          <p:cNvSpPr/>
          <p:nvPr/>
        </p:nvSpPr>
        <p:spPr>
          <a:xfrm>
            <a:off x="685800" y="6248400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p=1,2, and </a:t>
            </a:r>
            <a:r>
              <a:rPr lang="en-US" dirty="0" err="1" smtClean="0"/>
              <a:t>inf</a:t>
            </a:r>
            <a:endParaRPr lang="en-US" dirty="0" smtClean="0"/>
          </a:p>
        </p:txBody>
      </p:sp>
      <p:pic>
        <p:nvPicPr>
          <p:cNvPr id="37" name="Picture 3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774058" y="5638799"/>
            <a:ext cx="2511664" cy="365760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400" y="6096000"/>
            <a:ext cx="4141957" cy="354837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8382000" y="4724400"/>
            <a:ext cx="583694" cy="254508"/>
          </a:xfrm>
          <a:prstGeom prst="rect">
            <a:avLst/>
          </a:prstGeom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Highlights: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optimality / online optimality / online approximation guarantees</a:t>
            </a:r>
            <a:r>
              <a:rPr lang="en-US" sz="2000" kern="0" dirty="0" smtClean="0">
                <a:ea typeface="ＭＳ Ｐゴシック" pitchFamily="34" charset="-128"/>
              </a:rPr>
              <a:t>	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efficiency of the scheme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Intuition:							</a:t>
            </a:r>
            <a:r>
              <a:rPr lang="en-US" sz="2000" kern="0" dirty="0" smtClean="0">
                <a:ea typeface="ＭＳ Ｐゴシック" pitchFamily="34" charset="-128"/>
              </a:rPr>
              <a:t>optimality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More on the algorithm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sp>
        <p:nvSpPr>
          <p:cNvPr id="24" name="Rectangle 23"/>
          <p:cNvSpPr/>
          <p:nvPr/>
        </p:nvSpPr>
        <p:spPr>
          <a:xfrm>
            <a:off x="609600" y="5029200"/>
            <a:ext cx="281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structured </a:t>
            </a:r>
            <a:r>
              <a:rPr lang="en-US" dirty="0" err="1" smtClean="0"/>
              <a:t>sparsity</a:t>
            </a:r>
            <a:endParaRPr lang="en-US" dirty="0" smtClean="0"/>
          </a:p>
        </p:txBody>
      </p:sp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09600" y="5715000"/>
            <a:ext cx="2819406" cy="2788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5800" y="6248400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p=2 and </a:t>
            </a:r>
            <a:r>
              <a:rPr lang="en-US" dirty="0" err="1" smtClean="0"/>
              <a:t>inf</a:t>
            </a:r>
            <a:endParaRPr lang="en-US" dirty="0" smtClean="0"/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774058" y="5638799"/>
            <a:ext cx="2511664" cy="365760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400" y="6096000"/>
            <a:ext cx="4141957" cy="354837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8382000" y="4724400"/>
            <a:ext cx="583694" cy="254508"/>
          </a:xfrm>
          <a:prstGeom prst="rect">
            <a:avLst/>
          </a:prstGeom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Highlights: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optimality / online optimality / online approximation guarantees</a:t>
            </a:r>
            <a:r>
              <a:rPr lang="en-US" sz="2000" kern="0" dirty="0" smtClean="0">
                <a:ea typeface="ＭＳ Ｐゴシック" pitchFamily="34" charset="-128"/>
              </a:rPr>
              <a:t>	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efficiency of the scheme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Intuition:						</a:t>
            </a:r>
            <a:r>
              <a:rPr lang="en-US" sz="20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sub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-</a:t>
            </a:r>
            <a:r>
              <a:rPr lang="en-US" sz="2000" kern="0" dirty="0" smtClean="0">
                <a:ea typeface="ＭＳ Ｐゴシック" pitchFamily="34" charset="-128"/>
              </a:rPr>
              <a:t>optimality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More on the algorithm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sp>
        <p:nvSpPr>
          <p:cNvPr id="24" name="Rectangle 23"/>
          <p:cNvSpPr/>
          <p:nvPr/>
        </p:nvSpPr>
        <p:spPr>
          <a:xfrm>
            <a:off x="609600" y="5029200"/>
            <a:ext cx="281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structured </a:t>
            </a:r>
            <a:r>
              <a:rPr lang="en-US" dirty="0" err="1" smtClean="0"/>
              <a:t>sparsity</a:t>
            </a:r>
            <a:endParaRPr lang="en-US" dirty="0" smtClean="0"/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85800" y="5612891"/>
            <a:ext cx="3479307" cy="254509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648200" y="5105400"/>
            <a:ext cx="2511664" cy="365760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598542" y="5562601"/>
            <a:ext cx="4141957" cy="354837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648200" y="6172200"/>
            <a:ext cx="2071428" cy="457066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8153400" y="4724400"/>
            <a:ext cx="583694" cy="254508"/>
          </a:xfrm>
          <a:prstGeom prst="rect">
            <a:avLst/>
          </a:prstGeom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6324600" y="381000"/>
            <a:ext cx="2209800" cy="2087245"/>
            <a:chOff x="1187450" y="2349500"/>
            <a:chExt cx="2667000" cy="2576513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2271713" y="2349500"/>
              <a:ext cx="0" cy="149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2271713" y="3841750"/>
              <a:ext cx="149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1187450" y="3841750"/>
              <a:ext cx="1084263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 rot="-283838">
              <a:off x="1255713" y="3230563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 rot="2577415">
              <a:off x="1322388" y="3230563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rot="7746010">
              <a:off x="1221582" y="3196431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pic>
          <p:nvPicPr>
            <p:cNvPr id="26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89300" y="2484438"/>
              <a:ext cx="5651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718185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10043" y="2209800"/>
            <a:ext cx="1300557" cy="301955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814888" y="811995"/>
            <a:ext cx="834032" cy="375689"/>
          </a:xfrm>
          <a:prstGeom prst="rect">
            <a:avLst/>
          </a:prstGeom>
          <a:noFill/>
          <a:ln/>
          <a:effectLst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450"/>
            <a:ext cx="9144000" cy="652885"/>
          </a:xfrm>
        </p:spPr>
        <p:txBody>
          <a:bodyPr/>
          <a:lstStyle/>
          <a:p>
            <a:pPr algn="l"/>
            <a:r>
              <a:rPr lang="en-US" sz="2400" b="1" dirty="0" smtClean="0"/>
              <a:t>On the “</a:t>
            </a:r>
            <a:r>
              <a:rPr lang="en-US" sz="2400" b="1" dirty="0" smtClean="0">
                <a:solidFill>
                  <a:srgbClr val="FF0000"/>
                </a:solidFill>
              </a:rPr>
              <a:t>structured</a:t>
            </a:r>
            <a:r>
              <a:rPr lang="en-US" sz="2400" b="1" dirty="0" smtClean="0"/>
              <a:t> sparse” model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40650"/>
            <a:ext cx="8763000" cy="603638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IE" sz="2000" b="1" dirty="0" smtClean="0">
                <a:solidFill>
                  <a:srgbClr val="0000FF"/>
                </a:solidFill>
                <a:ea typeface="ＭＳ Ｐゴシック" pitchFamily="34" charset="-128"/>
              </a:rPr>
              <a:t>Structured sparse </a:t>
            </a:r>
            <a:r>
              <a:rPr lang="en-IE" sz="2000" dirty="0" smtClean="0">
                <a:ea typeface="ＭＳ Ｐゴシック" pitchFamily="34" charset="-128"/>
              </a:rPr>
              <a:t>vector</a:t>
            </a:r>
          </a:p>
          <a:p>
            <a:pPr>
              <a:spcBef>
                <a:spcPct val="0"/>
              </a:spcBef>
              <a:buNone/>
            </a:pPr>
            <a:r>
              <a:rPr lang="en-IE" sz="1000" dirty="0" smtClean="0">
                <a:ea typeface="ＭＳ Ｐゴシック" pitchFamily="34" charset="-128"/>
              </a:rPr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ea typeface="ＭＳ Ｐゴシック" pitchFamily="34" charset="-128"/>
              </a:rPr>
              <a:t>		only </a:t>
            </a:r>
            <a:r>
              <a:rPr lang="en-IE" sz="2000" b="1" i="1" dirty="0" smtClean="0">
                <a:solidFill>
                  <a:srgbClr val="FF0000"/>
                </a:solidFill>
                <a:ea typeface="ＭＳ Ｐゴシック" pitchFamily="34" charset="-128"/>
              </a:rPr>
              <a:t>certain</a:t>
            </a:r>
            <a:r>
              <a:rPr lang="en-IE" sz="2000" dirty="0" smtClean="0">
                <a:ea typeface="ＭＳ Ｐゴシック" pitchFamily="34" charset="-128"/>
              </a:rPr>
              <a:t> K out of N </a:t>
            </a: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ea typeface="ＭＳ Ｐゴシック" pitchFamily="34" charset="-128"/>
              </a:rPr>
              <a:t>		coordinates nonzero</a:t>
            </a:r>
          </a:p>
          <a:p>
            <a:pPr>
              <a:spcBef>
                <a:spcPct val="0"/>
              </a:spcBef>
              <a:buNone/>
            </a:pPr>
            <a:endParaRPr lang="en-IE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en-IE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en-IE" sz="11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en-IE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IE" sz="2000" dirty="0" smtClean="0">
                <a:ea typeface="ＭＳ Ｐゴシック" pitchFamily="34" charset="-128"/>
              </a:rPr>
              <a:t>Many important applications	&lt;&gt;	model-of-choice</a:t>
            </a:r>
            <a:br>
              <a:rPr lang="en-IE" sz="2000" dirty="0" smtClean="0">
                <a:ea typeface="ＭＳ Ｐゴシック" pitchFamily="34" charset="-128"/>
              </a:rPr>
            </a:br>
            <a:endParaRPr lang="en-IE" sz="1000" dirty="0" smtClean="0">
              <a:ea typeface="ＭＳ Ｐゴシック" pitchFamily="34" charset="-128"/>
            </a:endParaRPr>
          </a:p>
          <a:p>
            <a:pPr marL="342900" lvl="1" indent="-342900">
              <a:spcBef>
                <a:spcPct val="0"/>
              </a:spcBef>
              <a:buNone/>
            </a:pPr>
            <a:r>
              <a:rPr lang="en-IE" sz="1600" dirty="0" smtClean="0">
                <a:ea typeface="ＭＳ Ｐゴシック" pitchFamily="34" charset="-128"/>
              </a:rPr>
              <a:t>	regression (linear / nonlinear), classification, density estimation, principal component analysis, compressive sensing, spectrum estimation, </a:t>
            </a:r>
            <a:r>
              <a:rPr lang="en-IE" sz="1600" dirty="0" err="1" smtClean="0">
                <a:ea typeface="ＭＳ Ｐゴシック" pitchFamily="34" charset="-128"/>
              </a:rPr>
              <a:t>denoising</a:t>
            </a:r>
            <a:r>
              <a:rPr lang="en-IE" sz="1600" dirty="0" smtClean="0">
                <a:ea typeface="ＭＳ Ｐゴシック" pitchFamily="34" charset="-128"/>
              </a:rPr>
              <a:t>, </a:t>
            </a:r>
            <a:r>
              <a:rPr lang="en-IE" sz="1600" dirty="0" err="1" smtClean="0">
                <a:ea typeface="ＭＳ Ｐゴシック" pitchFamily="34" charset="-128"/>
              </a:rPr>
              <a:t>deblurring</a:t>
            </a:r>
            <a:r>
              <a:rPr lang="en-IE" sz="1600" dirty="0" smtClean="0">
                <a:ea typeface="ＭＳ Ｐゴシック" pitchFamily="34" charset="-128"/>
              </a:rPr>
              <a:t>, data mining, sketching, </a:t>
            </a:r>
            <a:r>
              <a:rPr lang="en-IE" sz="1600" dirty="0" err="1" smtClean="0">
                <a:ea typeface="ＭＳ Ｐゴシック" pitchFamily="34" charset="-128"/>
              </a:rPr>
              <a:t>demixing</a:t>
            </a:r>
            <a:r>
              <a:rPr lang="en-IE" sz="1600" dirty="0" smtClean="0">
                <a:ea typeface="ＭＳ Ｐゴシック" pitchFamily="34" charset="-128"/>
              </a:rPr>
              <a:t> / </a:t>
            </a:r>
            <a:r>
              <a:rPr lang="en-IE" sz="1600" dirty="0" err="1" smtClean="0">
                <a:ea typeface="ＭＳ Ｐゴシック" pitchFamily="34" charset="-128"/>
              </a:rPr>
              <a:t>deconvolution</a:t>
            </a:r>
            <a:r>
              <a:rPr lang="en-IE" sz="1600" dirty="0" smtClean="0">
                <a:ea typeface="ＭＳ Ｐゴシック" pitchFamily="34" charset="-128"/>
              </a:rPr>
              <a:t>, geophysics, medical imaging, compression, source localization, speech, function learning…</a:t>
            </a:r>
          </a:p>
          <a:p>
            <a:pPr lvl="1"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 lvl="1">
              <a:spcBef>
                <a:spcPct val="0"/>
              </a:spcBef>
            </a:pPr>
            <a:endParaRPr lang="en-IE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IE" sz="2000" dirty="0" smtClean="0">
                <a:latin typeface="+mj-lt"/>
                <a:ea typeface="ＭＳ Ｐゴシック" pitchFamily="34" charset="-128"/>
              </a:rPr>
              <a:t>			</a:t>
            </a: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36" name="Picture 13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691625" y="2163465"/>
            <a:ext cx="864110" cy="228600"/>
          </a:xfrm>
          <a:prstGeom prst="rect">
            <a:avLst/>
          </a:prstGeom>
        </p:spPr>
      </p:pic>
      <p:pic>
        <p:nvPicPr>
          <p:cNvPr id="64" name="Picture 6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114800" y="855865"/>
            <a:ext cx="220337" cy="182880"/>
          </a:xfrm>
          <a:prstGeom prst="rect">
            <a:avLst/>
          </a:prstGeom>
          <a:noFill/>
          <a:ln/>
          <a:effectLst/>
        </p:spPr>
      </p:pic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ea typeface="ＭＳ Ｐゴシック" pitchFamily="34" charset="-128"/>
              </a:rPr>
              <a:t>sorted index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7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4" name="Group 92"/>
          <p:cNvGrpSpPr/>
          <p:nvPr/>
        </p:nvGrpSpPr>
        <p:grpSpPr>
          <a:xfrm>
            <a:off x="6781800" y="4572000"/>
            <a:ext cx="2089150" cy="2087563"/>
            <a:chOff x="5543550" y="2133600"/>
            <a:chExt cx="2089150" cy="2087563"/>
          </a:xfrm>
        </p:grpSpPr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5543550" y="2133600"/>
              <a:ext cx="2089150" cy="2087563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 flipH="1">
              <a:off x="6192838" y="26368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 flipH="1">
              <a:off x="6372225" y="2817813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 flipH="1">
              <a:off x="6551613" y="36099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1" name="Rectangle 29"/>
            <p:cNvSpPr>
              <a:spLocks noChangeArrowheads="1"/>
            </p:cNvSpPr>
            <p:nvPr/>
          </p:nvSpPr>
          <p:spPr bwMode="auto">
            <a:xfrm flipH="1">
              <a:off x="6767513" y="396875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 flipH="1">
              <a:off x="6983413" y="30686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 flipH="1">
              <a:off x="7199313" y="22780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4" name="Rectangle 32"/>
            <p:cNvSpPr>
              <a:spLocks noChangeArrowheads="1"/>
            </p:cNvSpPr>
            <p:nvPr/>
          </p:nvSpPr>
          <p:spPr bwMode="auto">
            <a:xfrm flipH="1">
              <a:off x="7415213" y="33575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5" name="Rectangle 33"/>
            <p:cNvSpPr>
              <a:spLocks noChangeArrowheads="1"/>
            </p:cNvSpPr>
            <p:nvPr/>
          </p:nvSpPr>
          <p:spPr bwMode="auto">
            <a:xfrm flipH="1">
              <a:off x="5976938" y="38242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6" name="Rectangle 34"/>
            <p:cNvSpPr>
              <a:spLocks noChangeArrowheads="1"/>
            </p:cNvSpPr>
            <p:nvPr/>
          </p:nvSpPr>
          <p:spPr bwMode="auto">
            <a:xfrm flipH="1">
              <a:off x="6011863" y="32845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 flipH="1">
              <a:off x="6046788" y="27447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 flipH="1">
              <a:off x="6767513" y="24923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59" name="Rectangle 37"/>
            <p:cNvSpPr>
              <a:spLocks noChangeArrowheads="1"/>
            </p:cNvSpPr>
            <p:nvPr/>
          </p:nvSpPr>
          <p:spPr bwMode="auto">
            <a:xfrm flipH="1">
              <a:off x="7488238" y="22399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 flipH="1">
              <a:off x="7135813" y="32210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 flipH="1">
              <a:off x="6629400" y="3373438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 flipH="1">
              <a:off x="7288213" y="2514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 flipH="1">
              <a:off x="7288213" y="2895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 flipH="1">
              <a:off x="7010400" y="36988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 flipH="1">
              <a:off x="6324600" y="31242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 flipH="1">
              <a:off x="5715000" y="24384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 flipH="1">
              <a:off x="6135688" y="23622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69" name="Rectangle 30"/>
            <p:cNvSpPr>
              <a:spLocks noChangeArrowheads="1"/>
            </p:cNvSpPr>
            <p:nvPr/>
          </p:nvSpPr>
          <p:spPr bwMode="auto">
            <a:xfrm flipH="1">
              <a:off x="5715000" y="30480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2" name="Rectangle 30"/>
            <p:cNvSpPr>
              <a:spLocks noChangeArrowheads="1"/>
            </p:cNvSpPr>
            <p:nvPr/>
          </p:nvSpPr>
          <p:spPr bwMode="auto">
            <a:xfrm flipH="1">
              <a:off x="6705600" y="28606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78" name="Rectangle 30"/>
            <p:cNvSpPr>
              <a:spLocks noChangeArrowheads="1"/>
            </p:cNvSpPr>
            <p:nvPr/>
          </p:nvSpPr>
          <p:spPr bwMode="auto">
            <a:xfrm flipH="1">
              <a:off x="5715000" y="35464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 flipH="1">
              <a:off x="5867400" y="25908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82" name="Rectangle 33"/>
            <p:cNvSpPr>
              <a:spLocks noChangeArrowheads="1"/>
            </p:cNvSpPr>
            <p:nvPr/>
          </p:nvSpPr>
          <p:spPr bwMode="auto">
            <a:xfrm flipH="1">
              <a:off x="6440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83" name="Rectangle 33"/>
            <p:cNvSpPr>
              <a:spLocks noChangeArrowheads="1"/>
            </p:cNvSpPr>
            <p:nvPr/>
          </p:nvSpPr>
          <p:spPr bwMode="auto">
            <a:xfrm flipH="1">
              <a:off x="5678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84" name="Rectangle 30"/>
            <p:cNvSpPr>
              <a:spLocks noChangeArrowheads="1"/>
            </p:cNvSpPr>
            <p:nvPr/>
          </p:nvSpPr>
          <p:spPr bwMode="auto">
            <a:xfrm flipH="1">
              <a:off x="7278688" y="38512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 flipH="1">
              <a:off x="7278688" y="35814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48768" y="4544568"/>
            <a:ext cx="2084832" cy="2084832"/>
            <a:chOff x="6372225" y="3444875"/>
            <a:chExt cx="2362200" cy="2336800"/>
          </a:xfrm>
        </p:grpSpPr>
        <p:pic>
          <p:nvPicPr>
            <p:cNvPr id="71" name="Picture 9"/>
            <p:cNvPicPr>
              <a:picLocks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372225" y="3444875"/>
              <a:ext cx="2362200" cy="2336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3" name="Oval 24"/>
            <p:cNvSpPr>
              <a:spLocks/>
            </p:cNvSpPr>
            <p:nvPr/>
          </p:nvSpPr>
          <p:spPr bwMode="auto">
            <a:xfrm>
              <a:off x="6813550" y="4054475"/>
              <a:ext cx="279400" cy="736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Oval 25"/>
            <p:cNvSpPr>
              <a:spLocks/>
            </p:cNvSpPr>
            <p:nvPr/>
          </p:nvSpPr>
          <p:spPr bwMode="auto">
            <a:xfrm>
              <a:off x="6724650" y="3902075"/>
              <a:ext cx="241300" cy="6985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Oval 26"/>
            <p:cNvSpPr>
              <a:spLocks/>
            </p:cNvSpPr>
            <p:nvPr/>
          </p:nvSpPr>
          <p:spPr bwMode="auto">
            <a:xfrm>
              <a:off x="8108950" y="4054475"/>
              <a:ext cx="279400" cy="8509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Oval 27"/>
            <p:cNvSpPr>
              <a:spLocks/>
            </p:cNvSpPr>
            <p:nvPr/>
          </p:nvSpPr>
          <p:spPr bwMode="auto">
            <a:xfrm>
              <a:off x="8324850" y="3990975"/>
              <a:ext cx="279400" cy="736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>1.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2.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Highlights: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optimality / online optimality / online approximation guarantees</a:t>
            </a:r>
            <a:r>
              <a:rPr lang="en-US" sz="2000" kern="0" dirty="0" smtClean="0">
                <a:ea typeface="ＭＳ Ｐゴシック" pitchFamily="34" charset="-128"/>
              </a:rPr>
              <a:t>	</a:t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efficiency of the scheme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Alternative:			</a:t>
            </a:r>
            <a:r>
              <a:rPr lang="en-US" i="1" kern="0" dirty="0" smtClean="0">
                <a:ea typeface="ＭＳ Ｐゴシック" pitchFamily="34" charset="-128"/>
              </a:rPr>
              <a:t>proximal alternating minimization algorithm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800" b="1" i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2000" b="1" i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i="1" kern="0" dirty="0" smtClean="0">
                <a:solidFill>
                  <a:srgbClr val="FF0000"/>
                </a:solidFill>
                <a:ea typeface="ＭＳ Ｐゴシック" pitchFamily="34" charset="-128"/>
              </a:rPr>
              <a:t>a general hammer for such problems</a:t>
            </a:r>
            <a:br>
              <a:rPr lang="en-US" sz="2000" i="1" kern="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000" i="1" kern="0" dirty="0" smtClean="0">
                <a:solidFill>
                  <a:srgbClr val="FF0000"/>
                </a:solidFill>
                <a:ea typeface="ＭＳ Ｐゴシック" pitchFamily="34" charset="-128"/>
              </a:rPr>
              <a:t>				with </a:t>
            </a:r>
            <a:r>
              <a:rPr lang="en-US" sz="2000" i="1" kern="0" dirty="0" err="1" smtClean="0">
                <a:solidFill>
                  <a:srgbClr val="FF0000"/>
                </a:solidFill>
                <a:ea typeface="ＭＳ Ｐゴシック" pitchFamily="34" charset="-128"/>
              </a:rPr>
              <a:t>sublinear</a:t>
            </a:r>
            <a:r>
              <a:rPr lang="en-US" sz="2000" i="1" kern="0" dirty="0" smtClean="0">
                <a:solidFill>
                  <a:srgbClr val="FF0000"/>
                </a:solidFill>
                <a:ea typeface="ＭＳ Ｐゴシック" pitchFamily="34" charset="-128"/>
              </a:rPr>
              <a:t> convergence rate 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</a:t>
            </a: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More on the algorithm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029200" y="1371600"/>
            <a:ext cx="2464797" cy="40698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560440" y="1854707"/>
            <a:ext cx="4278760" cy="380951"/>
          </a:xfrm>
          <a:prstGeom prst="rect">
            <a:avLst/>
          </a:prstGeom>
          <a:noFill/>
          <a:ln/>
          <a:effectLst/>
        </p:spPr>
      </p:pic>
      <p:sp>
        <p:nvSpPr>
          <p:cNvPr id="25" name="Rectangle 24"/>
          <p:cNvSpPr/>
          <p:nvPr/>
        </p:nvSpPr>
        <p:spPr>
          <a:xfrm>
            <a:off x="7059903" y="6550223"/>
            <a:ext cx="2084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[</a:t>
            </a:r>
            <a:r>
              <a:rPr lang="en-US" sz="1400" dirty="0" err="1" smtClean="0">
                <a:solidFill>
                  <a:srgbClr val="00B050"/>
                </a:solidFill>
              </a:rPr>
              <a:t>Attouch</a:t>
            </a:r>
            <a:r>
              <a:rPr lang="en-US" sz="1400" dirty="0" smtClean="0">
                <a:solidFill>
                  <a:srgbClr val="00B050"/>
                </a:solidFill>
              </a:rPr>
              <a:t> et al. 2010]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74875" y="5867400"/>
            <a:ext cx="7988770" cy="381002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23900" y="1456529"/>
            <a:ext cx="2590800" cy="287342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257299" y="1913729"/>
            <a:ext cx="1524003" cy="2788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3810000" y="1295400"/>
            <a:ext cx="5181600" cy="10058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Kernel density learning: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/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Experiments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399"/>
            <a:ext cx="9144000" cy="24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95800"/>
            <a:ext cx="9144000" cy="211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Markowitz portfolio selection: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/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Experiments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5" y="2209800"/>
            <a:ext cx="903795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Simplex: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		</a:t>
            </a:r>
            <a:r>
              <a:rPr lang="en-US" sz="2000" kern="0" dirty="0" smtClean="0">
                <a:ea typeface="ＭＳ Ｐゴシック" pitchFamily="34" charset="-128"/>
              </a:rPr>
              <a:t/>
            </a:r>
            <a:br>
              <a:rPr lang="en-US" sz="2000" kern="0" dirty="0" smtClean="0">
                <a:ea typeface="ＭＳ Ｐゴシック" pitchFamily="34" charset="-128"/>
              </a:rPr>
            </a:br>
            <a:endParaRPr lang="en-US" sz="1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	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Experiments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59" y="1557338"/>
            <a:ext cx="8345826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370263" algn="l"/>
                <a:tab pos="4803775" algn="l"/>
              </a:tabLst>
            </a:pPr>
            <a:r>
              <a:rPr lang="en-US" sz="2000" b="1" i="1" dirty="0" smtClean="0">
                <a:solidFill>
                  <a:srgbClr val="FF0000"/>
                </a:solidFill>
              </a:rPr>
              <a:t>Structured </a:t>
            </a:r>
            <a:r>
              <a:rPr lang="en-US" sz="2000" dirty="0" smtClean="0"/>
              <a:t>sparse projections on convex sets</a:t>
            </a:r>
          </a:p>
          <a:p>
            <a:pPr lvl="1">
              <a:tabLst>
                <a:tab pos="3370263" algn="l"/>
                <a:tab pos="4803775" algn="l"/>
              </a:tabLst>
            </a:pPr>
            <a:endParaRPr lang="en-US" sz="1000" dirty="0" smtClean="0"/>
          </a:p>
          <a:p>
            <a:pPr lvl="1">
              <a:buNone/>
              <a:tabLst>
                <a:tab pos="3370263" algn="l"/>
                <a:tab pos="4803775" algn="l"/>
              </a:tabLst>
            </a:pPr>
            <a:r>
              <a:rPr lang="en-US" sz="1800" i="1" dirty="0" smtClean="0"/>
              <a:t>highlights</a:t>
            </a:r>
            <a:r>
              <a:rPr lang="en-US" sz="1800" dirty="0" smtClean="0"/>
              <a:t>	online optimality / approximation guarantees</a:t>
            </a:r>
            <a:br>
              <a:rPr lang="en-US" sz="1800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1800" dirty="0" smtClean="0"/>
              <a:t>	efficient scheme</a:t>
            </a:r>
          </a:p>
          <a:p>
            <a:pPr lvl="1">
              <a:buNone/>
              <a:tabLst>
                <a:tab pos="3370263" algn="l"/>
                <a:tab pos="4803775" algn="l"/>
              </a:tabLst>
            </a:pPr>
            <a:r>
              <a:rPr lang="en-US" sz="1800" dirty="0" smtClean="0"/>
              <a:t>		1-shot projections for certain combinations*</a:t>
            </a:r>
            <a:br>
              <a:rPr lang="en-US" sz="1800" dirty="0" smtClean="0"/>
            </a:br>
            <a:endParaRPr lang="en-US" sz="1800" dirty="0" smtClean="0"/>
          </a:p>
          <a:p>
            <a:pPr lvl="1">
              <a:buNone/>
              <a:tabLst>
                <a:tab pos="3370263" algn="l"/>
                <a:tab pos="4803775" algn="l"/>
              </a:tabLst>
            </a:pPr>
            <a:r>
              <a:rPr lang="en-US" sz="1800" i="1" dirty="0" smtClean="0"/>
              <a:t>needs more work	</a:t>
            </a:r>
            <a:r>
              <a:rPr lang="en-US" sz="1800" dirty="0" smtClean="0"/>
              <a:t>case-by-case analysis</a:t>
            </a:r>
            <a:br>
              <a:rPr lang="en-US" sz="1800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1800" dirty="0" smtClean="0"/>
              <a:t>	more than one-parameter projectors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  <a:p>
            <a:pPr>
              <a:tabLst>
                <a:tab pos="3370263" algn="l"/>
                <a:tab pos="4803775" algn="l"/>
              </a:tabLst>
            </a:pPr>
            <a:r>
              <a:rPr lang="en-US" sz="2000" dirty="0" smtClean="0"/>
              <a:t>Upshot 	sparse stationary points of 		constrained convex objectives</a:t>
            </a:r>
            <a:br>
              <a:rPr lang="en-US" sz="2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000" dirty="0" smtClean="0"/>
              <a:t>	fixed sparse solutions</a:t>
            </a:r>
            <a:br>
              <a:rPr lang="en-US" sz="2000" dirty="0" smtClean="0"/>
            </a:br>
            <a:endParaRPr lang="en-US" sz="1000" dirty="0" smtClean="0"/>
          </a:p>
          <a:p>
            <a:pPr>
              <a:tabLst>
                <a:tab pos="3370263" algn="l"/>
                <a:tab pos="4803775" algn="l"/>
              </a:tabLst>
            </a:pPr>
            <a:r>
              <a:rPr lang="en-US" sz="2000" dirty="0" smtClean="0"/>
              <a:t>(</a:t>
            </a:r>
            <a:r>
              <a:rPr lang="en-US" sz="2000" dirty="0" err="1" smtClean="0"/>
              <a:t>t,C</a:t>
            </a:r>
            <a:r>
              <a:rPr lang="en-US" sz="2000" dirty="0" smtClean="0"/>
              <a:t>(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))-curve 	reveals the difficulty of the projection</a:t>
            </a:r>
            <a:br>
              <a:rPr lang="en-US" sz="2000" dirty="0" smtClean="0"/>
            </a:br>
            <a:endParaRPr lang="en-US" sz="1000" dirty="0" smtClean="0"/>
          </a:p>
          <a:p>
            <a:pPr lvl="1">
              <a:buNone/>
              <a:tabLst>
                <a:tab pos="3370263" algn="l"/>
                <a:tab pos="4803775" algn="l"/>
              </a:tabLst>
            </a:pPr>
            <a:r>
              <a:rPr lang="en-US" sz="1800" i="1" dirty="0" smtClean="0"/>
              <a:t>conjecture </a:t>
            </a:r>
            <a:r>
              <a:rPr lang="en-US" sz="1800" dirty="0" smtClean="0"/>
              <a:t>	</a:t>
            </a:r>
            <a:r>
              <a:rPr lang="en-US" sz="1800" dirty="0" err="1" smtClean="0"/>
              <a:t>monotonicity</a:t>
            </a:r>
            <a:r>
              <a:rPr lang="en-US" sz="1800" dirty="0" smtClean="0"/>
              <a:t> is preserved if </a:t>
            </a:r>
            <a:r>
              <a:rPr lang="en-US" sz="1800" i="1" dirty="0" smtClean="0"/>
              <a:t>C</a:t>
            </a:r>
            <a:r>
              <a:rPr lang="en-US" sz="1800" dirty="0" smtClean="0"/>
              <a:t> is convex</a:t>
            </a:r>
          </a:p>
          <a:p>
            <a:pPr>
              <a:tabLst>
                <a:tab pos="3370263" algn="l"/>
                <a:tab pos="4803775" algn="l"/>
              </a:tabLst>
            </a:pPr>
            <a:endParaRPr lang="en-US" sz="1000" dirty="0" smtClean="0"/>
          </a:p>
          <a:p>
            <a:pPr>
              <a:tabLst>
                <a:tab pos="3370263" algn="l"/>
                <a:tab pos="4803775" algn="l"/>
              </a:tabLst>
            </a:pPr>
            <a:r>
              <a:rPr lang="en-US" sz="2200" dirty="0" smtClean="0"/>
              <a:t>Analysis generalizes to </a:t>
            </a:r>
            <a:r>
              <a:rPr lang="en-US" sz="2200" dirty="0" err="1" smtClean="0"/>
              <a:t>argmax</a:t>
            </a:r>
            <a:endParaRPr lang="en-US" sz="22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Conclusions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6869" y="6488668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1/k problem!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cn.epfl.ch/~gerstner/QuantNeuronMod2007/epf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393"/>
            <a:ext cx="9142195" cy="714727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7585"/>
            <a:ext cx="8763000" cy="3970940"/>
          </a:xfrm>
        </p:spPr>
        <p:txBody>
          <a:bodyPr/>
          <a:lstStyle/>
          <a:p>
            <a:pPr>
              <a:tabLst>
                <a:tab pos="3370263" algn="l"/>
                <a:tab pos="4803775" algn="l"/>
              </a:tabLst>
            </a:pPr>
            <a:r>
              <a:rPr lang="en-US" dirty="0" err="1" smtClean="0">
                <a:solidFill>
                  <a:srgbClr val="FFFF00"/>
                </a:solidFill>
              </a:rPr>
              <a:t>Postdoc</a:t>
            </a:r>
            <a:r>
              <a:rPr lang="en-US" dirty="0" smtClean="0">
                <a:solidFill>
                  <a:srgbClr val="FFFF00"/>
                </a:solidFill>
              </a:rPr>
              <a:t> positions @ LIONS / EPFL	</a:t>
            </a:r>
          </a:p>
          <a:p>
            <a:pPr>
              <a:buNone/>
              <a:tabLst>
                <a:tab pos="3370263" algn="l"/>
                <a:tab pos="4803775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	                              contact: </a:t>
            </a:r>
            <a:r>
              <a:rPr lang="en-US" dirty="0" smtClean="0"/>
              <a:t>volkan.cevher@epfl.ch</a:t>
            </a:r>
          </a:p>
          <a:p>
            <a:pPr lvl="1">
              <a:buNone/>
              <a:tabLst>
                <a:tab pos="3370263" algn="l"/>
                <a:tab pos="4803775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dirty="0" smtClean="0"/>
              <a:t>		</a:t>
            </a:r>
          </a:p>
        </p:txBody>
      </p:sp>
      <p:pic>
        <p:nvPicPr>
          <p:cNvPr id="7" name="Picture 6" descr="http://www.mimuw.edu.pl/~std/CNTM/erc-logo-small.jpg"/>
          <p:cNvPicPr>
            <a:picLocks noChangeAspect="1" noChangeArrowheads="1"/>
          </p:cNvPicPr>
          <p:nvPr/>
        </p:nvPicPr>
        <p:blipFill>
          <a:blip r:embed="rId3" cstate="print"/>
          <a:srcRect l="18116" t="9976" r="27536" b="15207"/>
          <a:stretch>
            <a:fillRect/>
          </a:stretch>
        </p:blipFill>
        <p:spPr bwMode="auto">
          <a:xfrm>
            <a:off x="8182070" y="5925325"/>
            <a:ext cx="894270" cy="894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763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Applications require</a:t>
            </a:r>
            <a:endParaRPr lang="en-US" sz="24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400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Optimization with the sparse models</a:t>
            </a:r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81200" y="1752600"/>
            <a:ext cx="5146270" cy="798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2" name="Group 56"/>
          <p:cNvGrpSpPr/>
          <p:nvPr/>
        </p:nvGrpSpPr>
        <p:grpSpPr>
          <a:xfrm>
            <a:off x="368688" y="2891330"/>
            <a:ext cx="7713667" cy="1339681"/>
            <a:chOff x="368688" y="2582257"/>
            <a:chExt cx="7713667" cy="1339681"/>
          </a:xfrm>
        </p:grpSpPr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2197026" y="2646502"/>
              <a:ext cx="5885329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2000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  data fidelity term; mostly convex, smooth.</a:t>
              </a:r>
              <a:endParaRPr lang="pt-PT" sz="20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68688" y="2582257"/>
              <a:ext cx="1923915" cy="4732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871876" y="3213123"/>
              <a:ext cx="3005369" cy="70881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1" name="Text Box 8"/>
            <p:cNvSpPr txBox="1">
              <a:spLocks noChangeArrowheads="1"/>
            </p:cNvSpPr>
            <p:nvPr/>
          </p:nvSpPr>
          <p:spPr bwMode="auto">
            <a:xfrm>
              <a:off x="2370690" y="3362428"/>
              <a:ext cx="1364797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2000" dirty="0" err="1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typically</a:t>
              </a:r>
              <a:r>
                <a:rPr lang="pt-PT" sz="2000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:</a:t>
              </a:r>
              <a:endParaRPr lang="pt-PT" sz="20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278226" y="5886920"/>
            <a:ext cx="8645957" cy="818680"/>
            <a:chOff x="278226" y="5733300"/>
            <a:chExt cx="8645957" cy="818680"/>
          </a:xfrm>
        </p:grpSpPr>
        <p:sp>
          <p:nvSpPr>
            <p:cNvPr id="67" name="Text Box 5"/>
            <p:cNvSpPr txBox="1">
              <a:spLocks noChangeArrowheads="1"/>
            </p:cNvSpPr>
            <p:nvPr/>
          </p:nvSpPr>
          <p:spPr bwMode="auto">
            <a:xfrm>
              <a:off x="278226" y="5733300"/>
              <a:ext cx="8645957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2000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Difficulties: </a:t>
              </a:r>
              <a:r>
                <a:rPr lang="pt-PT" sz="2000" dirty="0" smtClean="0">
                  <a:solidFill>
                    <a:srgbClr val="0000FF"/>
                  </a:solidFill>
                  <a:ea typeface="Verdana" pitchFamily="34" charset="0"/>
                  <a:cs typeface="Verdana" pitchFamily="34" charset="0"/>
                </a:rPr>
                <a:t>non-smoothness, non-convexity,</a:t>
              </a:r>
              <a:r>
                <a:rPr lang="pt-PT" sz="2000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 and </a:t>
              </a:r>
              <a:r>
                <a:rPr lang="pt-PT" sz="2000" dirty="0" smtClean="0">
                  <a:solidFill>
                    <a:srgbClr val="0000FF"/>
                  </a:solidFill>
                  <a:ea typeface="Verdana" pitchFamily="34" charset="0"/>
                  <a:cs typeface="Verdana" pitchFamily="34" charset="0"/>
                </a:rPr>
                <a:t>large dimension</a:t>
              </a:r>
              <a:endParaRPr lang="pt-PT" sz="20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145019" y="6221303"/>
              <a:ext cx="932181" cy="330677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grpSp>
        <p:nvGrpSpPr>
          <p:cNvPr id="4" name="Group 4"/>
          <p:cNvGrpSpPr/>
          <p:nvPr/>
        </p:nvGrpSpPr>
        <p:grpSpPr>
          <a:xfrm>
            <a:off x="379146" y="4546333"/>
            <a:ext cx="8828649" cy="923330"/>
            <a:chOff x="379146" y="4607475"/>
            <a:chExt cx="8828649" cy="923330"/>
          </a:xfrm>
        </p:grpSpPr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379146" y="4736271"/>
              <a:ext cx="3910548" cy="50647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4" name="Rectangle 26"/>
            <p:cNvSpPr>
              <a:spLocks noChangeArrowheads="1"/>
            </p:cNvSpPr>
            <p:nvPr/>
          </p:nvSpPr>
          <p:spPr bwMode="auto">
            <a:xfrm>
              <a:off x="4486374" y="4607475"/>
              <a:ext cx="472142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 dirty="0" smtClean="0">
                  <a:solidFill>
                    <a:srgbClr val="0000FF"/>
                  </a:solidFill>
                  <a:ea typeface="Verdana" pitchFamily="34" charset="0"/>
                  <a:cs typeface="Verdana" pitchFamily="34" charset="0"/>
                </a:rPr>
                <a:t>sparsity-based </a:t>
              </a:r>
              <a:r>
                <a:rPr lang="pt-PT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regularizer/indicator; </a:t>
              </a:r>
              <a:br>
                <a:rPr lang="pt-PT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</a:br>
              <a:r>
                <a:rPr lang="pt-PT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maybe convex and non-smooth;  </a:t>
              </a:r>
              <a:br>
                <a:rPr lang="pt-PT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</a:br>
              <a:r>
                <a:rPr lang="pt-PT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or non-convex...</a:t>
              </a:r>
              <a:endParaRPr lang="pt-PT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763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G</a:t>
            </a:r>
            <a:r>
              <a:rPr lang="en-US" sz="2000" b="1" kern="0" dirty="0" err="1" smtClean="0">
                <a:solidFill>
                  <a:srgbClr val="0000FF"/>
                </a:solidFill>
                <a:ea typeface="ＭＳ Ｐゴシック" pitchFamily="34" charset="-128"/>
              </a:rPr>
              <a:t>oal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:</a:t>
            </a:r>
            <a:r>
              <a:rPr lang="en-US" sz="2400" kern="0" dirty="0" smtClean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400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1000" y="1784293"/>
          <a:ext cx="8458200" cy="164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717"/>
                <a:gridCol w="3396283"/>
                <a:gridCol w="3295200"/>
              </a:tblGrid>
              <a:tr h="523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Non-convex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Convex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99038">
                <a:tc>
                  <a:txBody>
                    <a:bodyPr/>
                    <a:lstStyle/>
                    <a:p>
                      <a:r>
                        <a:rPr lang="en-US" dirty="0" smtClean="0"/>
                        <a:t>Encoding </a:t>
                      </a:r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endParaRPr lang="en-US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combinatorial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convex relaxation</a:t>
                      </a:r>
                      <a:endParaRPr lang="en-US" dirty="0"/>
                    </a:p>
                  </a:txBody>
                  <a:tcPr/>
                </a:tc>
              </a:tr>
              <a:tr h="638867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953000" y="1880813"/>
            <a:ext cx="457200" cy="45720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1880813"/>
            <a:ext cx="645575" cy="457200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Optimization with the sparse models</a:t>
            </a:r>
          </a:p>
        </p:txBody>
      </p:sp>
      <p:pic>
        <p:nvPicPr>
          <p:cNvPr id="35" name="Picture 3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676400" y="990600"/>
            <a:ext cx="3159021" cy="381081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172200" y="914400"/>
            <a:ext cx="2679050" cy="589011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514600" y="3003027"/>
            <a:ext cx="2868395" cy="273821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816528" y="3002731"/>
            <a:ext cx="2794072" cy="273869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56"/>
          <p:cNvGrpSpPr/>
          <p:nvPr/>
        </p:nvGrpSpPr>
        <p:grpSpPr bwMode="auto">
          <a:xfrm>
            <a:off x="5863990" y="4374098"/>
            <a:ext cx="2600056" cy="2331502"/>
            <a:chOff x="5867400" y="4374098"/>
            <a:chExt cx="2600056" cy="2331502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6872434" y="4374098"/>
              <a:ext cx="1595022" cy="24538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4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7035799" y="4737381"/>
              <a:ext cx="292100" cy="9736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5867400" y="4836163"/>
              <a:ext cx="2103120" cy="1869437"/>
              <a:chOff x="5543561" y="1125536"/>
              <a:chExt cx="2924180" cy="2627306"/>
            </a:xfrm>
          </p:grpSpPr>
          <p:sp>
            <p:nvSpPr>
              <p:cNvPr id="78" name="AutoShape 5"/>
              <p:cNvSpPr>
                <a:spLocks noChangeArrowheads="1"/>
              </p:cNvSpPr>
              <p:nvPr/>
            </p:nvSpPr>
            <p:spPr bwMode="auto">
              <a:xfrm>
                <a:off x="5702310" y="1685921"/>
                <a:ext cx="1847853" cy="1906583"/>
              </a:xfrm>
              <a:prstGeom prst="diamond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 flipH="1">
                <a:off x="5702310" y="1687509"/>
                <a:ext cx="925515" cy="9540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Line 7"/>
              <p:cNvSpPr>
                <a:spLocks noChangeShapeType="1"/>
              </p:cNvSpPr>
              <p:nvPr/>
            </p:nvSpPr>
            <p:spPr bwMode="auto">
              <a:xfrm>
                <a:off x="5702310" y="2641593"/>
                <a:ext cx="925515" cy="9524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 flipH="1">
                <a:off x="6627825" y="2640006"/>
                <a:ext cx="922339" cy="9524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>
                <a:off x="6627825" y="1685921"/>
                <a:ext cx="922339" cy="9540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Line 10"/>
              <p:cNvSpPr>
                <a:spLocks noChangeShapeType="1"/>
              </p:cNvSpPr>
              <p:nvPr/>
            </p:nvSpPr>
            <p:spPr bwMode="auto">
              <a:xfrm flipH="1">
                <a:off x="6319848" y="1687509"/>
                <a:ext cx="307975" cy="127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Line 11"/>
              <p:cNvSpPr>
                <a:spLocks noChangeShapeType="1"/>
              </p:cNvSpPr>
              <p:nvPr/>
            </p:nvSpPr>
            <p:spPr bwMode="auto">
              <a:xfrm flipH="1" flipV="1">
                <a:off x="5702310" y="2641593"/>
                <a:ext cx="617540" cy="3174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Line 12"/>
              <p:cNvSpPr>
                <a:spLocks noChangeShapeType="1"/>
              </p:cNvSpPr>
              <p:nvPr/>
            </p:nvSpPr>
            <p:spPr bwMode="auto">
              <a:xfrm flipV="1">
                <a:off x="6319848" y="2640006"/>
                <a:ext cx="1230314" cy="3174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Line 13"/>
              <p:cNvSpPr>
                <a:spLocks noChangeShapeType="1"/>
              </p:cNvSpPr>
              <p:nvPr/>
            </p:nvSpPr>
            <p:spPr bwMode="auto">
              <a:xfrm>
                <a:off x="6319848" y="2959092"/>
                <a:ext cx="307975" cy="6349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AutoShape 14"/>
              <p:cNvSpPr>
                <a:spLocks noChangeArrowheads="1"/>
              </p:cNvSpPr>
              <p:nvPr/>
            </p:nvSpPr>
            <p:spPr bwMode="auto">
              <a:xfrm rot="19098806">
                <a:off x="6681800" y="1125536"/>
                <a:ext cx="1468440" cy="2386006"/>
              </a:xfrm>
              <a:prstGeom prst="parallelogram">
                <a:avLst>
                  <a:gd name="adj" fmla="val 57440"/>
                </a:avLst>
              </a:prstGeom>
              <a:solidFill>
                <a:srgbClr val="006600">
                  <a:alpha val="50195"/>
                </a:srgb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Line 15"/>
              <p:cNvSpPr>
                <a:spLocks noChangeShapeType="1"/>
              </p:cNvSpPr>
              <p:nvPr/>
            </p:nvSpPr>
            <p:spPr bwMode="auto">
              <a:xfrm flipV="1">
                <a:off x="6634175" y="1136648"/>
                <a:ext cx="0" cy="14874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Line 16"/>
              <p:cNvSpPr>
                <a:spLocks noChangeShapeType="1"/>
              </p:cNvSpPr>
              <p:nvPr/>
            </p:nvSpPr>
            <p:spPr bwMode="auto">
              <a:xfrm flipH="1">
                <a:off x="5543561" y="2625720"/>
                <a:ext cx="1090615" cy="1127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Line 17"/>
              <p:cNvSpPr>
                <a:spLocks noChangeShapeType="1"/>
              </p:cNvSpPr>
              <p:nvPr/>
            </p:nvSpPr>
            <p:spPr bwMode="auto">
              <a:xfrm flipV="1">
                <a:off x="6634176" y="2624133"/>
                <a:ext cx="18335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Oval 18"/>
              <p:cNvSpPr>
                <a:spLocks noChangeArrowheads="1"/>
              </p:cNvSpPr>
              <p:nvPr/>
            </p:nvSpPr>
            <p:spPr bwMode="auto">
              <a:xfrm>
                <a:off x="7488246" y="2571744"/>
                <a:ext cx="98425" cy="106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92" name="Picture 19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37458" y="2859082"/>
                <a:ext cx="230188" cy="1841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53"/>
          <p:cNvGrpSpPr/>
          <p:nvPr/>
        </p:nvGrpSpPr>
        <p:grpSpPr bwMode="auto">
          <a:xfrm>
            <a:off x="2380472" y="4267200"/>
            <a:ext cx="2880735" cy="2438400"/>
            <a:chOff x="2383882" y="4267200"/>
            <a:chExt cx="2880735" cy="2438400"/>
          </a:xfrm>
        </p:grpSpPr>
        <p:grpSp>
          <p:nvGrpSpPr>
            <p:cNvPr id="5" name="Group 35"/>
            <p:cNvGrpSpPr/>
            <p:nvPr/>
          </p:nvGrpSpPr>
          <p:grpSpPr bwMode="auto">
            <a:xfrm>
              <a:off x="2383882" y="4640649"/>
              <a:ext cx="2270170" cy="2064951"/>
              <a:chOff x="1583966" y="4436447"/>
              <a:chExt cx="2270170" cy="2064951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583966" y="4436447"/>
                <a:ext cx="2270170" cy="2064951"/>
                <a:chOff x="2896" y="1104"/>
                <a:chExt cx="1920" cy="1680"/>
              </a:xfrm>
            </p:grpSpPr>
            <p:pic>
              <p:nvPicPr>
                <p:cNvPr id="42" name="Picture 29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 l="31740" t="25165" r="31259" b="21988"/>
                <a:stretch>
                  <a:fillRect/>
                </a:stretch>
              </p:blipFill>
              <p:spPr bwMode="auto">
                <a:xfrm>
                  <a:off x="2896" y="1104"/>
                  <a:ext cx="1920" cy="16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005" y="1934"/>
                  <a:ext cx="820" cy="5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auto">
                <a:xfrm>
                  <a:off x="3814" y="1148"/>
                  <a:ext cx="0" cy="7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auto">
                <a:xfrm rot="10800000">
                  <a:off x="3803" y="1945"/>
                  <a:ext cx="911" cy="20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stealth" w="med" len="med"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" name="Oval 34"/>
              <p:cNvSpPr>
                <a:spLocks noChangeArrowheads="1"/>
              </p:cNvSpPr>
              <p:nvPr/>
            </p:nvSpPr>
            <p:spPr bwMode="auto">
              <a:xfrm>
                <a:off x="3236445" y="5577530"/>
                <a:ext cx="82803" cy="856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360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pic>
          <p:nvPicPr>
            <p:cNvPr id="46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9164" y="5943600"/>
              <a:ext cx="165555" cy="1310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3669595" y="4267200"/>
              <a:ext cx="1595022" cy="24538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8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3832960" y="4630483"/>
              <a:ext cx="292100" cy="9736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9" name="AutoShape 14"/>
            <p:cNvSpPr>
              <a:spLocks noChangeArrowheads="1"/>
            </p:cNvSpPr>
            <p:nvPr/>
          </p:nvSpPr>
          <p:spPr bwMode="auto">
            <a:xfrm rot="19098806">
              <a:off x="3483202" y="4729265"/>
              <a:ext cx="1056127" cy="1697742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046698" y="5181600"/>
            <a:ext cx="277902" cy="3340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endParaRPr lang="en-US" sz="105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767138" algn="l"/>
                <a:tab pos="3944938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Sparsity			</a:t>
            </a: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	inherently discrete</a:t>
            </a:r>
            <a:b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000" kern="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000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non-convex encoder	+simpler description of the model and </a:t>
            </a:r>
            <a:b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	its structured variations</a:t>
            </a:r>
            <a:b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+projections with combinatorial algorithms 		with optimal time and space bounds</a:t>
            </a:r>
            <a:b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  <a:r>
              <a:rPr lang="en-US" kern="0" dirty="0" smtClean="0">
                <a:solidFill>
                  <a:srgbClr val="FF0000"/>
                </a:solidFill>
                <a:ea typeface="ＭＳ Ｐゴシック" pitchFamily="34" charset="-128"/>
              </a:rPr>
              <a:t>-	difficult to analyze / no-scale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767138" algn="l"/>
                <a:tab pos="3944938" algn="l"/>
              </a:tabLst>
              <a:defRPr/>
            </a:pPr>
            <a:endParaRPr lang="en-US" sz="1000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767138" algn="l"/>
                <a:tab pos="3944938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convex encoder	-	</a:t>
            </a:r>
            <a:r>
              <a:rPr lang="en-US" kern="0" dirty="0" smtClean="0">
                <a:solidFill>
                  <a:srgbClr val="FF0000"/>
                </a:solidFill>
                <a:ea typeface="ＭＳ Ｐゴシック" pitchFamily="34" charset="-128"/>
              </a:rPr>
              <a:t>harder description of the model &amp; </a:t>
            </a:r>
            <a:r>
              <a:rPr lang="en-US" kern="0" dirty="0" err="1" smtClean="0">
                <a:solidFill>
                  <a:srgbClr val="FF0000"/>
                </a:solidFill>
                <a:ea typeface="ＭＳ Ｐゴシック" pitchFamily="34" charset="-128"/>
              </a:rPr>
              <a:t>struct</a:t>
            </a:r>
            <a:r>
              <a:rPr lang="en-US" kern="0" dirty="0" smtClean="0">
                <a:solidFill>
                  <a:srgbClr val="FF0000"/>
                </a:solidFill>
                <a:ea typeface="ＭＳ Ｐゴシック" pitchFamily="34" charset="-128"/>
              </a:rPr>
              <a:t>.</a:t>
            </a:r>
            <a:br>
              <a:rPr lang="en-US" kern="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+efficient/general convex projections</a:t>
            </a:r>
            <a:b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+easier to analyze / known scale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Optimization with the sparse models</a:t>
            </a: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676400" y="990600"/>
            <a:ext cx="3159021" cy="381081"/>
          </a:xfrm>
          <a:prstGeom prst="rect">
            <a:avLst/>
          </a:prstGeom>
          <a:noFill/>
          <a:ln/>
          <a:effectLst/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1000" y="1676400"/>
          <a:ext cx="8458200" cy="164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717"/>
                <a:gridCol w="3396283"/>
                <a:gridCol w="3295200"/>
              </a:tblGrid>
              <a:tr h="523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Non-convex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Convex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99038">
                <a:tc>
                  <a:txBody>
                    <a:bodyPr/>
                    <a:lstStyle/>
                    <a:p>
                      <a:r>
                        <a:rPr lang="en-US" dirty="0" smtClean="0"/>
                        <a:t>Encoding </a:t>
                      </a:r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endParaRPr lang="en-US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combinatorial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convex relaxation</a:t>
                      </a:r>
                      <a:endParaRPr lang="en-US" dirty="0"/>
                    </a:p>
                  </a:txBody>
                  <a:tcPr/>
                </a:tc>
              </a:tr>
              <a:tr h="638867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953000" y="1772920"/>
            <a:ext cx="457200" cy="45720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1772920"/>
            <a:ext cx="645575" cy="457200"/>
          </a:xfrm>
          <a:prstGeom prst="rect">
            <a:avLst/>
          </a:prstGeom>
          <a:noFill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514600" y="2895134"/>
            <a:ext cx="2868395" cy="27382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816528" y="2894838"/>
            <a:ext cx="2794072" cy="2738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048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G</a:t>
            </a:r>
            <a:r>
              <a:rPr lang="en-US" sz="2000" b="1" kern="0" dirty="0" err="1" smtClean="0">
                <a:solidFill>
                  <a:srgbClr val="0000FF"/>
                </a:solidFill>
                <a:ea typeface="ＭＳ Ｐゴシック" pitchFamily="34" charset="-128"/>
              </a:rPr>
              <a:t>oal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endParaRPr lang="en-US" sz="105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endParaRPr lang="en-US" sz="2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Modus operandi:</a:t>
            </a: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  <a:r>
              <a:rPr lang="en-US" sz="20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convex &gt; non-convex</a:t>
            </a:r>
            <a:r>
              <a:rPr lang="en-US" sz="2000" b="1" kern="0" baseline="30000" dirty="0" smtClean="0">
                <a:solidFill>
                  <a:srgbClr val="000000"/>
                </a:solidFill>
                <a:ea typeface="ＭＳ Ｐゴシック" pitchFamily="34" charset="-128"/>
              </a:rPr>
              <a:t>*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3657600" algn="l"/>
                <a:tab pos="3944938" algn="l"/>
              </a:tabLst>
              <a:defRPr/>
            </a:pPr>
            <a:endParaRPr lang="en-US" sz="1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57600" algn="l"/>
                <a:tab pos="3944938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	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57600" algn="l"/>
                <a:tab pos="3944938" algn="l"/>
              </a:tabLst>
              <a:defRPr/>
            </a:pPr>
            <a:endParaRPr lang="en-US" sz="1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57600" algn="l"/>
                <a:tab pos="3944938" algn="l"/>
              </a:tabLst>
              <a:defRPr/>
            </a:pPr>
            <a:endParaRPr lang="en-US" sz="1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57600" algn="l"/>
                <a:tab pos="3944938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  <a:r>
              <a:rPr lang="en-US" i="1" kern="0" dirty="0" smtClean="0">
                <a:solidFill>
                  <a:srgbClr val="000000"/>
                </a:solidFill>
                <a:ea typeface="ＭＳ Ｐゴシック" pitchFamily="34" charset="-128"/>
              </a:rPr>
              <a:t>key lessons:</a:t>
            </a: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ell1 encodes </a:t>
            </a:r>
            <a:r>
              <a:rPr lang="en-US" kern="0" dirty="0" err="1" smtClean="0">
                <a:solidFill>
                  <a:srgbClr val="000000"/>
                </a:solidFill>
                <a:ea typeface="ＭＳ Ｐゴシック" pitchFamily="34" charset="-128"/>
              </a:rPr>
              <a:t>sparsity</a:t>
            </a: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 extremely effectively</a:t>
            </a:r>
            <a:b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000" kern="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000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			+</a:t>
            </a:r>
            <a:b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400" kern="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400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	convexity (a rare condition) is powerful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57600" algn="l"/>
                <a:tab pos="3944938" algn="l"/>
              </a:tabLst>
              <a:defRPr/>
            </a:pPr>
            <a:endParaRPr lang="en-US" sz="2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57600" algn="l"/>
                <a:tab pos="3944938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  <a:r>
              <a:rPr lang="en-US" sz="2000" i="1" kern="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2000" i="1" kern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endParaRPr lang="en-US" sz="100" i="1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Optimization with the sparse models</a:t>
            </a: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676400" y="990600"/>
            <a:ext cx="3159021" cy="381081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62400" y="4952999"/>
            <a:ext cx="3929705" cy="609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6581001"/>
            <a:ext cx="2552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baseline="30000" dirty="0" smtClean="0">
                <a:solidFill>
                  <a:srgbClr val="000000"/>
                </a:solidFill>
                <a:ea typeface="ＭＳ Ｐゴシック" pitchFamily="34" charset="-128"/>
              </a:rPr>
              <a:t>*</a:t>
            </a:r>
            <a:r>
              <a:rPr lang="en-US" sz="1200" b="1" kern="0" dirty="0" smtClean="0">
                <a:solidFill>
                  <a:srgbClr val="000000"/>
                </a:solidFill>
                <a:ea typeface="ＭＳ Ｐゴシック" pitchFamily="34" charset="-128"/>
              </a:rPr>
              <a:t>for simple </a:t>
            </a:r>
            <a:r>
              <a:rPr lang="en-US" sz="1200" b="1" kern="0" dirty="0" err="1" smtClean="0">
                <a:solidFill>
                  <a:srgbClr val="000000"/>
                </a:solidFill>
                <a:ea typeface="ＭＳ Ｐゴシック" pitchFamily="34" charset="-128"/>
              </a:rPr>
              <a:t>sparsity</a:t>
            </a:r>
            <a:r>
              <a:rPr lang="en-US" sz="1200" b="1" kern="0" dirty="0" smtClean="0">
                <a:solidFill>
                  <a:srgbClr val="000000"/>
                </a:solidFill>
                <a:ea typeface="ＭＳ Ｐゴシック" pitchFamily="34" charset="-128"/>
              </a:rPr>
              <a:t> models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81000" y="2012893"/>
          <a:ext cx="8458200" cy="164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717"/>
                <a:gridCol w="3396283"/>
                <a:gridCol w="3295200"/>
              </a:tblGrid>
              <a:tr h="523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Non-convex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Convex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99038">
                <a:tc>
                  <a:txBody>
                    <a:bodyPr/>
                    <a:lstStyle/>
                    <a:p>
                      <a:r>
                        <a:rPr lang="en-US" dirty="0" smtClean="0"/>
                        <a:t>Encoding </a:t>
                      </a:r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endParaRPr lang="en-US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combinatorial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convex relaxation</a:t>
                      </a:r>
                      <a:endParaRPr lang="en-US" dirty="0"/>
                    </a:p>
                  </a:txBody>
                  <a:tcPr/>
                </a:tc>
              </a:tr>
              <a:tr h="638867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Picture 2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953000" y="2109413"/>
            <a:ext cx="457200" cy="45720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2109413"/>
            <a:ext cx="645575" cy="457200"/>
          </a:xfrm>
          <a:prstGeom prst="rect">
            <a:avLst/>
          </a:prstGeom>
          <a:noFill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514600" y="3231627"/>
            <a:ext cx="2868395" cy="273821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816528" y="3231331"/>
            <a:ext cx="2794072" cy="2738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(b;\Sigma_{\mathcal{M}_K},C_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54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^{i+1}\in P(x^{i} -\mu_i \nabla f_1(x^{i});\Sigma_{\mathcal{M}_K},C_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040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\in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1254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(b;\Sigma_{\mathcal{M}_K},C_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542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C(u;t_\lambda)=\arg{\displaystyle \min_{x}}\left\{ \|x-u\| : C(x)\bowtie \lambda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0"/>
  <p:tag name="PICTUREFILESIZE" val="1187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u;K) \in\arg{\displaystyle \min_{x}}\left\{ \|x-u\| : x\in \Sigma_{\mathcal{M}_K}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7"/>
  <p:tag name="PICTUREFILESIZE" val="1197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^{i+1}\in P(x^{i} -\mu_i \nabla f_1(x^{i});\Sigma_{\mathcal{M}_K},C_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040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C(u;t_\lambda)=\arg{\displaystyle \min_{x}}\left\{ \|x-u\| : C(x)\bowtie \lambda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0"/>
  <p:tag name="PICTUREFILESIZE" val="1187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1(u;t)= \mbox{St}(u,t)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497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Delta}(u;t)= u + t\times\bf{1}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48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|_{i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117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lambda \mapsto t_{\lambda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217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lambda \mapsto t_{\lambda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217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u_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99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u_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18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newcommand{\xv}{{\bf x}}&#10;\newcommand{\yv}{{\bf x}}&#10;\newcommand{\nv}{{\bf n}}&#10;\newcommand{\Bmat}{{\bf B}}&#10;\newcommand{\Wmat}{{\bf W}}&#10;\newcommand{\btheta}{\mbox{\boldmath$\theta$}}&#10;\pagestyle{empty}&#10;\begin{document}&#10;\[&#10; \tau&#10;\]&#10;\end{document}&#10;"/>
  <p:tag name="FILENAME" val="txp_fig"/>
  <p:tag name="FORMAT" val="pngmono"/>
  <p:tag name="RES" val="1200"/>
  <p:tag name="BLEND" val="0"/>
  <p:tag name="TRANSPARENT" val="1"/>
  <p:tag name="TBUG" val="1"/>
  <p:tag name="ALLOWFS" val="0"/>
  <p:tag name="ORIGWIDTH" val="6"/>
  <p:tag name="PICTUREFILESIZE" val="3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newcommand{\xv}{{\bf x}}&#10;\newcommand{\yv}{{\bf x}}&#10;\newcommand{\nv}{{\bf n}}&#10;\newcommand{\Bmat}{{\bf B}}&#10;\newcommand{\Wmat}{{\bf W}}&#10;\newcommand{\btheta}{\mbox{\boldmath$\theta$}}&#10;\pagestyle{empty}&#10;\begin{document}&#10;\[&#10; -\tau&#10;\]&#10;\end{document}&#10;"/>
  <p:tag name="FILENAME" val="txp_fig"/>
  <p:tag name="FORMAT" val="pngmono"/>
  <p:tag name="RES" val="1200"/>
  <p:tag name="BLEND" val="0"/>
  <p:tag name="TRANSPARENT" val="1"/>
  <p:tag name="TBUG" val="1"/>
  <p:tag name="ALLOWFS" val="0"/>
  <p:tag name="ORIGWIDTH" val="15"/>
  <p:tag name="PICTUREFILESIZE" val="3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u}{{\bf u}}&#10;\newcommand{\bz}{{\bf z}}&#10;\newcommand{\bB}{{\bf B}}&#10;\begin{document}&#10;\[&#10;u_i&#10;\]&#10;\end{document}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5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u}{{\bf u}}&#10;\newcommand{\bz}{{\bf z}}&#10;\newcommand{\bB}{{\bf B}}&#10;\begin{document}&#10;\[&#10;\mbox{St}(u_i,t)&#10;\]&#10;\end{document}&#10;"/>
  <p:tag name="FILENAME" val="txp_fig"/>
  <p:tag name="FORMAT" val="emf"/>
  <p:tag name="RES" val="600"/>
  <p:tag name="BLEND" val="0"/>
  <p:tag name="TRANSPARENT" val="0"/>
  <p:tag name="TBUG" val="0"/>
  <p:tag name="ALLOWFS" val="0"/>
  <p:tag name="ORIGWIDTH" val="36"/>
  <p:tag name="PICTUREFILESIZE" val="306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u;K) \in\arg{\displaystyle \min_{x}}\left\{ \|x-u\| : x\in \Sigma_{\mathcal{M}_K}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7"/>
  <p:tag name="PICTUREFILESIZE" val="1197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supp}\left(\arg\min_{x: \text{supp}(x) \in {\mathcal{M}_K}}\|{x - u}\|_2^2 \right) = \arg\min_{\mathcal{S}: \mathcal{S} \in {\bar{\mathcal{M}}_K}}\|{(u)_\mathcal{S} - u}\|_2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2"/>
  <p:tag name="PICTUREFILESIZE" val="175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3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"/>
  <p:tag name="PICTUREFILESIZE" val="117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= \arg\max_{\mathcal{S}: \mathcal{S} \in {\bar{\mathcal{M}}_K}} \left\{\|u\|^2- \|{(u)_\mathcal{S} - u}\|_2^2\right\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6"/>
  <p:tag name="PICTUREFILESIZE" val="1075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= \arg\max_{\mathcal{S}: \mathcal{S} \in {\bar{\mathcal{M}}_K}} \|(u)_\mathcal{S}\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4"/>
  <p:tag name="PICTUREFILESIZE" val="818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u;K) \in\arg{\displaystyle \min_{x}}\left\{ \|x-u\| : x\in \Sigma_{\mathcal{M}_K}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7"/>
  <p:tag name="PICTUREFILESIZE" val="1197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supp}\left(\arg\min_{x: \text{supp}(x) \in {\mathcal{M}_K}}\|{x - y}\|_2^2 \right) = \arg\max_{\mathcal{S}: \mathcal{S} \in {\bar{\mathcal{M}}_K}}F(S;y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4"/>
  <p:tag name="PICTUREFILESIZE" val="1804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F(S;y)= \sum_{i\in \mathcal{S}} \abs{y_i}^2$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69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u;K) \in\arg{\displaystyle \min_{x}}\left\{ \|x-u\| : x\in \Sigma_{\mathcal{M}_K}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7"/>
  <p:tag name="PICTUREFILESIZE" val="1197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supp}\left(\arg\min_{x: \text{supp}(x) \in {\mathcal{M}_K}}\|{x - y}\|_2^2 \right) = \arg\max_{\mathcal{S}: \mathcal{S} \in {\bar{\mathcal{M}}_K}}F(S;y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4"/>
  <p:tag name="PICTUREFILESIZE" val="1804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F(S;y)= \sum_{i\in \mathcal{S}} \abs{y_i}^2$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69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z_i  \in \{0, 1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23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ho_i= -|y_i|^2  template TPT1  env TPENV1  fore 0  back 16777215  eqnno 1"/>
  <p:tag name="FILENAME" val="TP_tmp"/>
  <p:tag name="ORIGWIDTH" val="48"/>
  <p:tag name="PICTUREFILESIZE" val="30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 \in \Sigma_2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4"/>
  <p:tag name="PICTUREFILESIZE" val="240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text{supp}\left(\arg\min_z\left\{\rho^Tz: z\in\Sigma_{{\mathcal M}_K}\right\}\right)&#10;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148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u;K) \in\arg{\displaystyle \min_{x}}\left\{ \|x-u\| : x\in \Sigma_{\mathcal{M}_K}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7"/>
  <p:tag name="PICTUREFILESIZE" val="1197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usepackage{amsmath,amssymb}&#10;&#10;\definecolor{myblue}{rgb}{0.1,0,0.9}&#10;\definecolor{myred}{rgb}{0.75,0,0}&#10;\definecolor{mygreen}{rgb}{0,0.58,0}&#10;\def\real{\hbox{\sf I}\kern-0.130em \hbox{\sf R}}  % use 0.1667 with roman&#10;\begin{document}{\small&#10;&#10;$\Sigma_{{\mathcal M}_K}= {\displaystyle \bigcup_{\forall z \in \mathfrak{Z}}} \text{supp}(z),~\text{where}~ \mathfrak{Z}:= \left\{z\in \{0,1\}^N: Az\le b \right\}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444"/>
  <p:tag name="PICTUREFILESIZE" val="238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\in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1254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K=2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181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\text{P}_C(b;{t});K) \in \arg\min_{x}\left\{ \|x-\text{P}_C(b;{t})\| : x\in \Sigma_{\mathcal{M}_K}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8"/>
  <p:tag name="PICTUREFILESIZE" val="1467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\in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1254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2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9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\in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125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K\ll 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261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\text{P}_C(b;{t});K) \in \arg\min_{x}\left\{ \|x-\text{P}_C(b;{t})\| : x\in \Sigma_{\mathcal{M}_K}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8"/>
  <p:tag name="PICTUREFILESIZE" val="1467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2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9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\in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1254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\text{P}_C(b;{t});K) \in \arg\min_{x}\left\{ \|x-\text{P}_C(b;{t})\| : x\in \Sigma_{\mathcal{M}_K}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8"/>
  <p:tag name="PICTUREFILESIZE" val="146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2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9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\in \arg{\displaystyle \min_x}\{\|(x)_{S_{\widehat{t}}}-(b)_{S_{\widehat{t}}}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6"/>
  <p:tag name="PICTUREFILESIZE" val="1646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\text{P}_C(b;{t});K) \in \arg\min_{x}\left\{ \|x-\text{P}_C(b;{t})\| : x\in \Sigma_{\mathcal{M}_K}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8"/>
  <p:tag name="PICTUREFILESIZE" val="1467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K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8"/>
  <p:tag name="PICTUREFILESIZE" val="259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{\Delta}(x)= 4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59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K=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181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{\Delta}(x)= 4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59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K=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181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(b;\Sigma_{\mathcal{M}_K},C_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542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\in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1254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{\Delta}(x)= 4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5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K=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181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(b;\Sigma_{\mathcal{M}_K},C_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542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\in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1254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{\Delta}(x)= 4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59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{{\mathcal M}_K}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69"/>
  <p:tag name="PICTUREFILESIZE" val="335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supp(P}_\Sigma(b;K)$)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6"/>
  <p:tag name="PICTUREFILESIZE" val="523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{\Delta}(x)= 4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59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|{\mathcal{M}_K}|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40"/>
  <p:tag name="PICTUREFILESIZE" val="666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C(b;t_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347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{t_\lambda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{\Delta}(x)= 4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59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K\ll 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261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supp(P}_\Sigma(b;K)$)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6"/>
  <p:tag name="PICTUREFILESIZE" val="523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C(b;t_{\lambda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347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\text{P}_C(b;t_\lambda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1"/>
  <p:tag name="PICTUREFILESIZE" val="619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{t_\lambda})&lt;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434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 \le 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49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}\le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28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C(b;t_{1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"/>
  <p:tag name="PICTUREFILESIZE" val="317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\text{P}_C(b;t_1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0"/>
  <p:tag name="PICTUREFILESIZE" val="588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{t_1})&lt;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414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 \le 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49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}\le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28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C(b;t_{2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"/>
  <p:tag name="PICTUREFILESIZE" val="344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\text{P}_C(b;t_2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0"/>
  <p:tag name="PICTUREFILESIZE" val="614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{t_2})=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403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 \le 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49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}\le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28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b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"/>
  <p:tag name="PICTUREFILESIZE" val="81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C(b;t_{3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"/>
  <p:tag name="PICTUREFILESIZE" val="34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\text{P}_C(b;t_3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0"/>
  <p:tag name="PICTUREFILESIZE" val="619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{t_3})&gt;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436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 \le 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49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}\le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28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if $C(\widehat{x}_{\widehat{t}})= \lambda$, then $\widehat{x} = \widehat{x}_{\widehat{t}}$. That is, \\&#10;~~\\&#10;$ \arg\min_{x}\left\{ \|x-\text{P}_C(b;\widehat{t})\| : x\in \Sigma_{\mathcal{M}_K}\right\}=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3"/>
  <p:tag name="PICTUREFILESIZE" val="347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{\widehat{t}} = \text{P}_{\Sigma_{\mathcal{M}}}(\text{P}_C(b;\widehat{t}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75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\Delta$, $C_{\Delta^+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81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2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{{\mathcal M}_K}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69"/>
  <p:tag name="PICTUREFILESIZE" val="335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2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2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9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\widehat{S}) \ge  \left[1-\epsilon(\lambda_u,\lambda_l,F(\widehat{S}),b)\right]F(S^*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1"/>
  <p:tag name="PICTUREFILESIZE" val="1181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lambda_u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3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|{\mathcal{M}_K}|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40"/>
  <p:tag name="PICTUREFILESIZE" val="666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lambda_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37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t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2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9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7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K\ll 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261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p$ and  $C_{\Delta^+}$ constraints are 1-shot!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4"/>
  <p:tag name="PICTUREFILESIZE" val="846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\widehat{S} = \text{supp}\left(\text{P}_{\Sigma_{\mathcal{M}}}(b;K)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6"/>
  <p:tag name="PICTUREFILESIZE" val="745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\widehat{S}} = \text{P}_C\left( (b)_{\widehat{S}};{t_{\lambda}}\right)$ and $(\widehat{x})_{\widehat{S}^c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2"/>
  <p:tag name="PICTUREFILESIZE" val="1077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=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164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p$ constraints are 1-shot!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1"/>
  <p:tag name="PICTUREFILESIZE" val="656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\widehat{S} = \text{supp}\left(\text{P}_{\Sigma_{\mathcal{M}}}(b;K)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6"/>
  <p:tag name="PICTUREFILESIZE" val="745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\widehat{S}} = \text{P}_C\left( (b)_{\widehat{S}};{t_{\lambda}}\right)$ and $(\widehat{x})_{\widehat{S}^c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2"/>
  <p:tag name="PICTUREFILESIZE" val="1077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=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164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1$ constraints are NOT 1-shot!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746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\widehat{S} = \text{supp}\left(\text{P}_{\Sigma_{\mathcal{M}}}(b;K)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6"/>
  <p:tag name="PICTUREFILESIZE" val="74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\widehat{S}} = \text{P}_C\left( (b)_{\widehat{S}};{t_{\lambda}}\right)$ and $(\widehat{x})_{\widehat{S}^c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2"/>
  <p:tag name="PICTUREFILESIZE" val="1077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\widehat{S}) \ge \frac{1}{k}F(S^*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592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=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164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t} = \arg{\displaystyle \min_t} \abs{\lambda - C(\widehat{x}_t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750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\widehat{x})_{S_{\widehat{t}}} = \text{P}_C\left( (b)_{S_{\widehat{t}}};{t_{\lambda}}\right)$ and $(\widehat{x})_{S^c_{\widehat{t}}} = 0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2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arg\min_{x,y} \iota(C(x)\bowtie\lambda) + \frac{1}{2}\|x-b\|^2 + \frac{\rho}{2} \|x-y\|^2 + \iota(y \in \Sigma_{\mathcal{M}_K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3"/>
  <p:tag name="PICTUREFILESIZE" val="163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t = \text{P}_{\Sigma_{\mathcal{M}}}(\text{P}_C(b;t);K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08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S_t = \text{supp}(\widehat{x}_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47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\widehat{x} \in \arg \min_{x \in \mathbb{R}^N}  f_1(x) + f_2 (x)&#10;\]&#10;\end{document}&#10;"/>
  <p:tag name="FILENAME" val="txp_fig"/>
  <p:tag name="FORMAT" val="emf"/>
  <p:tag name="RES" val="600"/>
  <p:tag name="BLEND" val="0"/>
  <p:tag name="TRANSPARENT" val="0"/>
  <p:tag name="TBUG" val="0"/>
  <p:tag name="ALLOWFS" val="0"/>
  <p:tag name="ORIGWIDTH" val="116"/>
  <p:tag name="PICTUREFILESIZE" val="98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f_2:\mathbb{R}^N \rightarrow \bar{\mathbb{R}} = \mathbb{R} \cup \{+\infty\}&#10;\]&#10;\end{document}&#10;&#10;"/>
  <p:tag name="FILENAME" val="txp_fig"/>
  <p:tag name="FORMAT" val="emf"/>
  <p:tag name="RES" val="600"/>
  <p:tag name="BLEND" val="0"/>
  <p:tag name="TRANSPARENT" val="0"/>
  <p:tag name="TBUG" val="0"/>
  <p:tag name="ALLOWFS" val="0"/>
  <p:tag name="ORIGWIDTH" val="116"/>
  <p:tag name="PICTUREFILESIZE" val="69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N \gg 1&#10;\]&#10;\end{document}&#10;"/>
  <p:tag name="FILENAME" val="txp_fig"/>
  <p:tag name="FORMAT" val="emf"/>
  <p:tag name="RES" val="600"/>
  <p:tag name="BLEND" val="0"/>
  <p:tag name="TRANSPARENT" val="0"/>
  <p:tag name="TBUG" val="0"/>
  <p:tag name="ALLOWFS" val="0"/>
  <p:tag name="ORIGWIDTH" val="31"/>
  <p:tag name="PICTUREFILESIZE" val="17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f_1:\mathbb{R}^N \rightarrow \mathbb{R}&#10;\]&#10;\end{document}&#10;&#10;"/>
  <p:tag name="FILENAME" val="txp_fig"/>
  <p:tag name="FORMAT" val="emf"/>
  <p:tag name="RES" val="600"/>
  <p:tag name="BLEND" val="0"/>
  <p:tag name="TRANSPARENT" val="0"/>
  <p:tag name="TBUG" val="0"/>
  <p:tag name="ALLOWFS" val="0"/>
  <p:tag name="ORIGWIDTH" val="57"/>
  <p:tag name="PICTUREFILESIZE" val="37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K\ll 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26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f_1(x) = \frac{1}{2}\| \Phi x - u \|_2^2&#10;\]&#10;\end{document}&#10;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89"/>
  <p:tag name="PICTUREFILESIZE" val="16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_2(x)$: $E(x~\text{is sparse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683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\iota_S (x) = \left\{ \begin{array}{lll}0 &amp; \Leftarrow &amp; x \in S\\&#10;+\infty &amp; \Leftarrow &amp; x \not \in S&#10;\end{array}\right.&#10;\]&#10;\end{document}&#10;"/>
  <p:tag name="FILENAME" val="txp_fig"/>
  <p:tag name="FORMAT" val="emf"/>
  <p:tag name="RES" val="600"/>
  <p:tag name="BLEND" val="0"/>
  <p:tag name="TRANSPARENT" val="0"/>
  <p:tag name="TBUG" val="0"/>
  <p:tag name="ALLOWFS" val="0"/>
  <p:tag name="ORIGWIDTH" val="123"/>
  <p:tag name="PICTUREFILESIZE" val="85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iota_S (x)$, where $S:\|x\|_0\le K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752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iota_S (x)$, where $S:\|x\|_1\le 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71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\ell_1&#10;\]&#10;\end{document}&#10;"/>
  <p:tag name="FILENAME" val="txp_fig"/>
  <p:tag name="FORMAT" val="emf"/>
  <p:tag name="RES" val="600"/>
  <p:tag name="BLEND" val="0"/>
  <p:tag name="TRANSPARENT" val="0"/>
  <p:tag name="TBUG" val="0"/>
  <p:tag name="ALLOWFS" val="0"/>
  <p:tag name="ORIGWIDTH" val="10"/>
  <p:tag name="PICTUREFILESIZE" val="12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_2(x)$: $E(x~\text{is sparse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683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iota_S (x)$, where $S:\|x\|_0\le K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752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iota_S (x)$, where $S:\|x\|_1\le 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716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_2(x)$: $E(x~\text{is sparse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683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\widehat{x} \in \arg \min_{x \in \mathbb{R}^N}  f_1(x) + f_2 (x)&#10;\]&#10;\end{document}&#10;"/>
  <p:tag name="FILENAME" val="txp_fig"/>
  <p:tag name="FORMAT" val="emf"/>
  <p:tag name="RES" val="600"/>
  <p:tag name="BLEND" val="0"/>
  <p:tag name="TRANSPARENT" val="0"/>
  <p:tag name="TBUG" val="0"/>
  <p:tag name="ALLOWFS" val="0"/>
  <p:tag name="ORIGWIDTH" val="116"/>
  <p:tag name="PICTUREFILESIZE" val="98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iota_S (x)$, where $S:\|x\|_0\le K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75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iota_S (x)$, where $S:\|x\|_1\le 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71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_2(x)$: $E(x~\text{is sparse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683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iota_S (x)$, where $S:\|x\|_0\le K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75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iota_S (x)$, where $S:\|x\|_1\le 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716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{\text{Clash}}=\arg\min_{x: \|x\|_0\le K, \|x\|_*\le \lambda}\|u-\Phi x|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6"/>
  <p:tag name="PICTUREFILESIZE" val="110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=\arg{\displaystyle \min_{x: \text{supp}(x)\in \Sigma_{\mathcal{M}_K}, \|x\|_*\le \lambda}}\|u-\Phi x\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28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\in \Sigma_{\mathcal{M}_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33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\widehat{x} \in \arg \min_{x \in \mathbb{R}^N}\{ f_1(x) + f_2 (x): C(x)\bowtie \lambda \}&#10;\]&#10;\end{document}&#10;"/>
  <p:tag name="FILENAME" val="txp_fig"/>
  <p:tag name="FORMAT" val="png16m"/>
  <p:tag name="RES" val="600"/>
  <p:tag name="BLEND" val="0"/>
  <p:tag name="TRANSPARENT" val="0"/>
  <p:tag name="TBUG" val="0"/>
  <p:tag name="ALLOWFS" val="0"/>
  <p:tag name="ORIGWIDTH" val="172"/>
  <p:tag name="PICTUREFILESIZE" val="57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C_p(x) = \|x\|_p$\\&#10;$C_{\Delta} (x) = \sum_i x_i$\\&#10;$C_{\Delta^+} (x) = \sum_i x_i + \sum_i\iota(x_i \in \mathbb{R}^+) $\\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93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bowtie = \{=,\le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"/>
  <p:tag name="PICTUREFILESIZE" val="28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{\mathcal S}= \{i: x_i\ne 0 \}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9"/>
  <p:tag name="PICTUREFILESIZE" val="462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x(u) = \sum_{i=1}^N x_i p_i(u): \sum_i x_i=1, x_i\in \R^+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4"/>
  <p:tag name="PICTUREFILESIZE" val="113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\widehat{x} \in \arg \min_{x \in \mathbb{R}^N}\{ f_1(x) + f_2 (x) + f_3(x)\}&#10;\]&#10;\end{document}&#10;"/>
  <p:tag name="FILENAME" val="txp_fig"/>
  <p:tag name="FORMAT" val="png16m"/>
  <p:tag name="RES" val="600"/>
  <p:tag name="BLEND" val="0"/>
  <p:tag name="TRANSPARENT" val="0"/>
  <p:tag name="TBUG" val="0"/>
  <p:tag name="ALLOWFS" val="0"/>
  <p:tag name="ORIGWIDTH" val="157"/>
  <p:tag name="PICTUREFILESIZE" val="50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C_p(x) = \|x\|_p$\\&#10;$C_{\Delta} (x) = \sum_i x_i$\\&#10;$C_{\Delta^+} (x) = \sum_i x_i + \sum_i\iota(x_i \in \mathbb{R}^+) $\\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934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_3(x) = \iota(C(x)\bowtie 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669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{\Delta^+} (x)=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1"/>
  <p:tag name="PICTUREFILESIZE" val="349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\le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33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x(u) = \sum_{i=1}^N x_i p_i(u): \sum_i x_i=1, x_i\in \R^+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4"/>
  <p:tag name="PICTUREFILESIZE" val="113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\widehat{x} \in \arg \min_{x \in \mathbb{R}^N}\{ f_1(x) + f_2 (x) + f_3(x)\}&#10;\]&#10;\end{document}&#10;"/>
  <p:tag name="FILENAME" val="txp_fig"/>
  <p:tag name="FORMAT" val="png16m"/>
  <p:tag name="RES" val="600"/>
  <p:tag name="BLEND" val="0"/>
  <p:tag name="TRANSPARENT" val="0"/>
  <p:tag name="TBUG" val="0"/>
  <p:tag name="ALLOWFS" val="0"/>
  <p:tag name="ORIGWIDTH" val="157"/>
  <p:tag name="PICTUREFILESIZE" val="508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C_p(x) = \|x\|_p$\\&#10;$C_{\Delta} (x) = \sum_i x_i$\\&#10;$C_{\Delta^+} (x) = \sum_i x_i + \sum_i\iota(x_i \in \mathbb{R}^+) $\\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934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_3(x) = \iota(C(x)\bowtie 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66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|x\|_0= \abs{\mathcal S}=K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36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\le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33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C_{\Delta} (x)=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337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x(u) = \sum_{i=1}^N x_i p_i(u): \sum_i x_i=1, x_i\in \R^+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4"/>
  <p:tag name="PICTUREFILESIZE" val="1131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\widehat{x} \in \arg \min_{x \in \mathbb{R}^N}\{ f_1(x) + f_2 (x) + f_3(x)\}&#10;\]&#10;\end{document}&#10;"/>
  <p:tag name="FILENAME" val="txp_fig"/>
  <p:tag name="FORMAT" val="png16m"/>
  <p:tag name="RES" val="600"/>
  <p:tag name="BLEND" val="0"/>
  <p:tag name="TRANSPARENT" val="0"/>
  <p:tag name="TBUG" val="0"/>
  <p:tag name="ALLOWFS" val="0"/>
  <p:tag name="ORIGWIDTH" val="157"/>
  <p:tag name="PICTUREFILESIZE" val="508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C_p(x) = \|x\|_p$\\&#10;$C_{\Delta} (x) = \sum_i x_i$\\&#10;$C_{\Delta^+} (x) = \sum_i x_i + \sum_i\iota(x_i \in \mathbb{R}^+) $\\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934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_3(x) = \iota(C(x)\bowtie 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669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f_1(x) = \frac{1}{2}\| \Phi x - u \|_2^2&#10;\]&#10;\end{document}&#10;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89"/>
  <p:tag name="PICTUREFILESIZE" val="16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f_2(x) = \tau\|x\|_1&#10;\]&#10;\end{document}&#10;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61"/>
  <p:tag name="PICTUREFILESIZE" val="100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x(u) = \sum_{i=1}^N x_i p_i(u): \sum_i x_i=1, x_i\in \R^+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4"/>
  <p:tag name="PICTUREFILESIZE" val="1131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\widehat{x} \in \arg \min_{x \in \mathbb{R}^N}\{ f_1(x) + f_2 (x) + f_3(x)\}&#10;\]&#10;\end{document}&#10;"/>
  <p:tag name="FILENAME" val="txp_fig"/>
  <p:tag name="FORMAT" val="png16m"/>
  <p:tag name="RES" val="600"/>
  <p:tag name="BLEND" val="0"/>
  <p:tag name="TRANSPARENT" val="0"/>
  <p:tag name="TBUG" val="0"/>
  <p:tag name="ALLOWFS" val="0"/>
  <p:tag name="ORIGWIDTH" val="157"/>
  <p:tag name="PICTUREFILESIZE" val="50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noindent $C_p(x) = \|x\|_p$\\&#10;$C_{\Delta} (x) = \sum_i x_i$\\&#10;$C_{\Delta^+} (x) = \sum_i x_i + \sum_i\iota(x_i \in \mathbb{R}^+) $\\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934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_3(x) = \iota(C(x)\bowtie 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669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f_1(x) = \frac{1}{2}\| \Phi x - u \|_2^2&#10;\]&#10;\end{document}&#10;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89"/>
  <p:tag name="PICTUREFILESIZE" val="16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}&#10;\pagestyle{empty}&#10;\newcommand{\bx}{{\bf x}}&#10;\newcommand{\by}{{\bf y}}&#10;\newcommand{\bB}{{\bf B}}&#10;\begin{document}&#10;\[&#10;f_2(x) = \tau\|x\|_1&#10;\]&#10;\end{document}&#10;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61"/>
  <p:tag name="PICTUREFILESIZE" val="100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x(u) = \sum_{i=1}^N x_i p_i(u): \sum_i x_i=1, x_i\in \R^+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4"/>
  <p:tag name="PICTUREFILESIZE" val="1131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\in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1254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(b;\Sigma_{\mathcal{M}_K},C_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54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\in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1254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(b;\Sigma_{\mathcal{M}_K},C_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542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 \in \arg{\displaystyle \min_x}\{\|x-b\|: x \in \Sigma_{\mathcal{M}_K}, C(x) \bowtie \lambda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1254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tx1"/>
        </a:solidFill>
        <a:ln w="38100">
          <a:noFill/>
          <a:miter lim="800000"/>
          <a:headEnd/>
          <a:tailEnd/>
        </a:ln>
      </a:spPr>
      <a:bodyPr wrap="square" lIns="175043" tIns="87522" rIns="175043" bIns="87522">
        <a:spAutoFit/>
      </a:bodyPr>
      <a:lstStyle>
        <a:defPPr algn="l" defTabSz="1751013">
          <a:defRPr b="1" dirty="0" err="1">
            <a:solidFill>
              <a:schemeClr val="bg1"/>
            </a:solidFill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1330</Words>
  <Application>Microsoft Office PowerPoint</Application>
  <PresentationFormat>On-screen Show (4:3)</PresentationFormat>
  <Paragraphs>932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Arial</vt:lpstr>
      <vt:lpstr>Calibri</vt:lpstr>
      <vt:lpstr>Trebuchet MS</vt:lpstr>
      <vt:lpstr>CMMI10</vt:lpstr>
      <vt:lpstr>CMR10</vt:lpstr>
      <vt:lpstr>MSBM10</vt:lpstr>
      <vt:lpstr>CMMI7</vt:lpstr>
      <vt:lpstr>CMSY10ORIG</vt:lpstr>
      <vt:lpstr>Verdana</vt:lpstr>
      <vt:lpstr>ＭＳ Ｐゴシック</vt:lpstr>
      <vt:lpstr>Times New Roman</vt:lpstr>
      <vt:lpstr>Wingdings</vt:lpstr>
      <vt:lpstr>1_Office Theme</vt:lpstr>
      <vt:lpstr>15_Blank Presentation</vt:lpstr>
      <vt:lpstr>Office Theme</vt:lpstr>
      <vt:lpstr>Sparse Euclidean projections  onto convex sets</vt:lpstr>
      <vt:lpstr>On the “sparse” model</vt:lpstr>
      <vt:lpstr>On the “sparse” model</vt:lpstr>
      <vt:lpstr>On the “structured sparse” model</vt:lpstr>
      <vt:lpstr>On the “structured sparse” model</vt:lpstr>
      <vt:lpstr>Slide 6</vt:lpstr>
      <vt:lpstr>Slide 7</vt:lpstr>
      <vt:lpstr>Slide 8</vt:lpstr>
      <vt:lpstr>Slide 9</vt:lpstr>
      <vt:lpstr>Slide 10</vt:lpstr>
      <vt:lpstr>Slide 11</vt:lpstr>
      <vt:lpstr> A Real Clash of Sparsity Models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Non-Parametric Basis Independent Models from Point-Queries via Low-rank Methods</dc:title>
  <dc:creator>Cevher</dc:creator>
  <cp:lastModifiedBy>Cevher</cp:lastModifiedBy>
  <cp:revision>174</cp:revision>
  <dcterms:created xsi:type="dcterms:W3CDTF">2012-05-10T12:11:17Z</dcterms:created>
  <dcterms:modified xsi:type="dcterms:W3CDTF">2012-08-20T13:18:18Z</dcterms:modified>
</cp:coreProperties>
</file>