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heme/theme14.xml" ContentType="application/vnd.openxmlformats-officedocument.them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4073" r:id="rId4"/>
    <p:sldMasterId id="2147484571" r:id="rId5"/>
    <p:sldMasterId id="2147484584" r:id="rId6"/>
    <p:sldMasterId id="2147485691" r:id="rId7"/>
    <p:sldMasterId id="2147486276" r:id="rId8"/>
    <p:sldMasterId id="2147486302" r:id="rId9"/>
    <p:sldMasterId id="2147486315" r:id="rId10"/>
    <p:sldMasterId id="2147486328" r:id="rId11"/>
    <p:sldMasterId id="2147486341" r:id="rId12"/>
    <p:sldMasterId id="2147486354" r:id="rId13"/>
    <p:sldMasterId id="2147486367" r:id="rId14"/>
    <p:sldMasterId id="2147486380" r:id="rId15"/>
  </p:sldMasterIdLst>
  <p:notesMasterIdLst>
    <p:notesMasterId r:id="rId57"/>
  </p:notesMasterIdLst>
  <p:sldIdLst>
    <p:sldId id="392" r:id="rId16"/>
    <p:sldId id="611" r:id="rId17"/>
    <p:sldId id="349" r:id="rId18"/>
    <p:sldId id="531" r:id="rId19"/>
    <p:sldId id="350" r:id="rId20"/>
    <p:sldId id="262" r:id="rId21"/>
    <p:sldId id="263" r:id="rId22"/>
    <p:sldId id="264" r:id="rId23"/>
    <p:sldId id="440" r:id="rId24"/>
    <p:sldId id="441" r:id="rId25"/>
    <p:sldId id="267" r:id="rId26"/>
    <p:sldId id="512" r:id="rId27"/>
    <p:sldId id="560" r:id="rId28"/>
    <p:sldId id="612" r:id="rId29"/>
    <p:sldId id="613" r:id="rId30"/>
    <p:sldId id="614" r:id="rId31"/>
    <p:sldId id="564" r:id="rId32"/>
    <p:sldId id="565" r:id="rId33"/>
    <p:sldId id="566" r:id="rId34"/>
    <p:sldId id="567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607" r:id="rId50"/>
    <p:sldId id="608" r:id="rId51"/>
    <p:sldId id="592" r:id="rId52"/>
    <p:sldId id="609" r:id="rId53"/>
    <p:sldId id="610" r:id="rId54"/>
    <p:sldId id="591" r:id="rId55"/>
    <p:sldId id="556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7" autoAdjust="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2EA49F-AA15-4DF8-8BD5-985569A01AD4}" type="datetimeFigureOut">
              <a:rPr lang="en-US"/>
              <a:pPr>
                <a:defRPr/>
              </a:pPr>
              <a:t>12/11/2009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765BC-8CDF-4043-8ADE-3B89D51D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6917"/>
          </a:xfrm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318F-B594-4FE5-8A98-F3BD2F7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81BD-67DA-473E-B3E7-B283FE5F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C82B-7583-4E94-8CE1-E4E42FBAE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6D33-43F0-40C9-A5D1-4B32030D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D55E-C422-4670-A8AA-3E668792F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2B32-D28B-4A85-93FC-A2066BDE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79EF-1ED2-4FF1-B4A1-194B6F064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F5E3-0C5E-470A-B956-0AD025DB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EAC8A-E6BA-4755-B441-EC583D30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37A-ECCE-4720-A821-06C7B23C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E925-24BC-4274-8D11-8A14DC75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49F1-BD71-4BA7-A62E-7294B38E7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1729-17FA-401D-A7C1-0EBBB224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3093-616F-474A-883A-A9B4B4D1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D393-9F64-4FE5-B8CE-6B8C64D14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33DD3-D316-4F1E-8CCE-0D4D3F53D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8115-39D5-4FD5-85A9-2A56D0E99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5791-29EE-420E-AF7E-CD4C1E05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6FDC-FE9B-4800-8279-C024026F1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7987-A12A-4DF9-999E-2EDAE456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4247-3A8D-4470-9B23-B335F993C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A763-570D-4C2B-A1D5-9135FCD94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7676-34A1-4B07-862B-398B422F8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ED1E-6500-433E-99A9-5E217416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D2AC-5644-4935-AD19-50F8E00D6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5FBE-CA08-469F-B604-A1F8C775A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A309-D6B6-499E-89CB-DADEBEB2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2F1C-7AD1-4078-8896-3FB821C3B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13F9-1956-4403-A4B1-8FCD626C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787C-FED1-4D24-9F09-79DDD4A61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918E-0F21-454A-AA25-5A6EA7B60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DF1D-CBDA-4D48-B18D-4A33C27C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E1CF-F51C-48EA-8AF4-52217A1D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C016-1459-45F5-91A7-7D16D6C5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8384-E218-4CB5-902B-11BF6DD9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99E3-67BE-4A28-A0A5-1C34600E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99FE-1D80-439C-AC1F-BFC9BA6B8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E621-7F47-499D-8F41-EBC2A6B97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9362-2316-4E81-938C-C22243A43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BABA-5DB7-44B2-BBBA-C183E00D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A3CD-74C1-4282-A788-470A8B7C7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A9E3-4CBC-42FB-BE2E-FF903D5BF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A78D-9B28-4A60-920C-1DD6E208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4114-022B-408D-B9BB-80F68E95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857C-4214-4D04-A3E5-2C8452501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2E1D-869C-4A5E-83E5-A0FA83EB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4BC5-5ED2-4CEB-8175-1A6FDEC4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ABB7-3175-447A-87B1-649E45B7F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B99F-71D8-42DC-9129-E3666F4B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BEE3-F29D-406D-9E34-BBFC866F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2C6B-87C9-4483-A6A1-B310334C3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1153-86A3-4DDD-8E6C-3F2E0322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84B4-39D3-4715-B2B5-5CAF5CF78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61C6-EBBD-47CC-A731-81B48D70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9509-D1BD-4170-96D0-8FF9A7042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8117E-A656-49AB-9881-51723DC21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681B-2079-4B61-90C7-944DBC55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38BF-2BB5-4C6F-A3C9-5FAA882A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C699-71E7-4628-9D34-4B0CC223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CC6D-3289-4D19-BE34-F6FA7CAE8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A524-394E-4DB1-AC3F-DA2EDBBE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5DB8-6DAD-4ED7-9E9E-1AB90E5D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DE18-4D95-4381-9D7B-21CB58FE2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750F-94D7-42C9-B2FC-BBB7E27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E099B-C563-4AD1-A741-3E21F7AA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9928-E6DB-41D8-9063-71573162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0722-85D9-49FF-8BC9-7A276560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16E-4D40-4477-91F7-35CF4EF5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2BB-8CBC-4BD9-81DE-6C5BD9AF7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2F73-459F-4D40-B5C7-91F93059D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AB3D-B458-4539-915C-834D6184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F45A-11F3-442B-95AC-251BA0CF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CDE25-31D7-4E5D-A8CC-3F49A867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B6A8-142C-455E-90BC-926F8F68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4DB-8C92-45C8-BD2F-82884CBB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2ED5-40CA-4150-9C53-F121DF21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485E-DB31-45C8-BCE4-DD4CB59D3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ABFF-CE78-4459-B85D-1F216D181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4136-4121-4F66-9E60-72889412C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39B1-6BC3-43FB-A66F-35C67876F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3C1D-86EA-48F7-B811-E90D7E3C7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60DF-3D72-44E4-A333-7D14194CE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0B5-B977-4A42-A55E-DC20400B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ED10-648B-407B-A628-621990BA2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0D31-4BDC-4AC2-BAC2-3947571EF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3D3B-BDB5-4B02-A05F-094B78C88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A16E-B286-49A9-83A9-0DCF2560E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57D4-2E99-4CC7-B4BF-E60D730B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0405-E3F6-4459-9EB9-0465629E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F06-C318-4448-BB9E-7B376451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B1A4-F4E4-452E-A703-36B4C6F0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17B8-6B71-46D1-AB9C-06AD9862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7FAF-13A1-438A-8D3A-B21A46937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7A92-7CFD-4053-8DD0-643CBC69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40DE-1EBD-4F8B-B678-B8EDB6DF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9A14-6929-40D5-93EB-3481D57A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F7-6E16-4B42-99ED-55AC6390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FB4-7B2F-4BBD-98E8-1B40ACBB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94B4-0E8E-47F5-94D6-E224D9D9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7D6-07D3-476C-9466-4684AB4D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73B-CF34-4F2D-B615-EA50002A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53F3-E56E-42B5-8A57-23245EFE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A83-9AAB-45AB-AF5E-2C8E93F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8591-B656-4CBF-B615-E04FE2F8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C18-58F1-4196-BC5F-04D554EF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641-4F61-4190-A4D7-DAC512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A3F8-5CD5-440E-87D2-BEEBE342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81-1CEE-4BC8-B0D8-0121F036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281C-7777-4525-A599-7138F9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BF90-183F-45DA-9E0C-B995DF9C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74D8-A38F-419C-97B0-6603716E2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98A1-2B80-4E47-85F2-6804FE5A5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E0A3-6AEE-42D3-9A38-1E3E74D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674D-D7C0-4804-9D23-8E33F1D03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CD82-B4B2-4572-A928-90134243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8194-1265-49E7-AE3C-8082A435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81D2-6C11-4E1E-B492-EF084A74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F45-F79A-4CBD-A52A-2853A1A07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5093-E4CA-4FC8-81A2-36D47E74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F249-4FDB-4C3A-91E8-4CF6D8799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E4A4-5D14-4B24-94C7-D1AEE788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4FE0-C9A4-429C-994B-03B910E6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E087-F38A-4C6D-8BFF-D9FDAC5A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7104-B5FE-4598-ADEE-1E5726FA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D2C2-A5E9-4D37-BD5B-076535F0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9AF5-CB50-48B6-858C-64D0173B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3F89-3F3D-488E-90EB-EC32DFEF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0991-CAD2-4731-9C2C-95127EE34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BE66-FD89-4B49-AAAC-B2E8DB86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18F8-506F-4219-B5CD-07462FFE3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32DA-E8AB-46C7-8058-FBCD2C1B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73F7-E0AC-4831-BB75-A1023228F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9323-624F-47AB-A661-C6316436D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26C5-E881-485D-BA40-A9C8F803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B38B-5135-4B47-8D05-4BE9B71A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3B7-F5EC-4109-AAA1-3BE7C57D9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4E93-2EEE-47FB-BAF2-5F2C97AEC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C717-D8D0-41F9-AF8C-BDFF24B50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6647-C854-435D-9E31-AC4A11CD8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A1F-1ADD-4652-8857-97114FEB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0EBC-B37C-402B-A97F-E58A375A3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ABFA-74BB-4DC9-8D4B-1019606B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73E7-0FD6-4E1A-985C-C18D13FB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B08F-118C-4FD3-99B5-7811C0469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9FA1-5DAE-49D7-8787-C4AD899B1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1DB0-239F-4003-A95E-ECD49AC8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9DE0-3002-4231-991F-B2FD3CF2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704D-0F84-44F1-9E04-020A9F082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221D-2E98-43ED-AAC9-714EDAD65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8CFA-FA56-4F28-8B26-FCFDBABD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6E7E-0F60-4AD1-B0A6-4F8859E1B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30E1F-7996-4055-8F5C-35726B09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275A-33A0-4D7B-A9A2-AC00A826A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59B2-3CB2-47C9-B198-0A83F10D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4015-8526-49B9-A0B9-4B7CD1BCB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1E83-6EA5-4F60-83FE-61B1D04A5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D1C1-4977-4EEC-8035-ED1A83F7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C920-51AE-4534-B097-0359C8CE7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016C-F2CA-4D6B-A629-E0F06291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CDFD7-F5C2-4FBE-A711-2CD801002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E515-1F47-4B8A-8503-99AC7AAD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FDAD-E5F9-4D43-AEAB-5432434C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2E4C-62FF-4986-9D69-DEB5C0951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F0464-93D4-4E77-B7C2-6291F9AC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EB75-F511-4D2D-A096-35E6E4711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5592-DDE5-4DD3-8FF7-97B5E3A0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61C6-C087-4BD6-BC20-9FAF1170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7B343E5-E966-462E-82A1-D232D856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  <p:sldLayoutId id="21474860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ADCC9BB-AF30-4DC7-B345-2D6ACC956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  <p:sldLayoutId id="21474863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BF28C2-18BD-4805-9856-8A69416B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9" r:id="rId1"/>
    <p:sldLayoutId id="2147486330" r:id="rId2"/>
    <p:sldLayoutId id="2147486331" r:id="rId3"/>
    <p:sldLayoutId id="2147486332" r:id="rId4"/>
    <p:sldLayoutId id="2147486333" r:id="rId5"/>
    <p:sldLayoutId id="2147486334" r:id="rId6"/>
    <p:sldLayoutId id="2147486335" r:id="rId7"/>
    <p:sldLayoutId id="2147486336" r:id="rId8"/>
    <p:sldLayoutId id="2147486337" r:id="rId9"/>
    <p:sldLayoutId id="2147486338" r:id="rId10"/>
    <p:sldLayoutId id="2147486339" r:id="rId11"/>
    <p:sldLayoutId id="21474863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F5CE7B-0DF8-4025-A995-CCDA195C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2" r:id="rId1"/>
    <p:sldLayoutId id="2147486343" r:id="rId2"/>
    <p:sldLayoutId id="2147486344" r:id="rId3"/>
    <p:sldLayoutId id="2147486345" r:id="rId4"/>
    <p:sldLayoutId id="2147486346" r:id="rId5"/>
    <p:sldLayoutId id="2147486347" r:id="rId6"/>
    <p:sldLayoutId id="2147486348" r:id="rId7"/>
    <p:sldLayoutId id="2147486349" r:id="rId8"/>
    <p:sldLayoutId id="2147486350" r:id="rId9"/>
    <p:sldLayoutId id="2147486351" r:id="rId10"/>
    <p:sldLayoutId id="2147486352" r:id="rId11"/>
    <p:sldLayoutId id="21474863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MS PGothic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MS PGothic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MS PGothic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MS PGothic" pitchFamily="34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376F02-E1C6-412D-8A83-BF7508F7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5" r:id="rId1"/>
    <p:sldLayoutId id="2147486356" r:id="rId2"/>
    <p:sldLayoutId id="2147486357" r:id="rId3"/>
    <p:sldLayoutId id="2147486358" r:id="rId4"/>
    <p:sldLayoutId id="2147486359" r:id="rId5"/>
    <p:sldLayoutId id="2147486360" r:id="rId6"/>
    <p:sldLayoutId id="2147486361" r:id="rId7"/>
    <p:sldLayoutId id="2147486362" r:id="rId8"/>
    <p:sldLayoutId id="2147486363" r:id="rId9"/>
    <p:sldLayoutId id="2147486364" r:id="rId10"/>
    <p:sldLayoutId id="2147486365" r:id="rId11"/>
    <p:sldLayoutId id="21474863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9303FD-5BB7-4EB5-AB90-5A134511D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8" r:id="rId1"/>
    <p:sldLayoutId id="2147486369" r:id="rId2"/>
    <p:sldLayoutId id="2147486370" r:id="rId3"/>
    <p:sldLayoutId id="2147486371" r:id="rId4"/>
    <p:sldLayoutId id="2147486372" r:id="rId5"/>
    <p:sldLayoutId id="2147486373" r:id="rId6"/>
    <p:sldLayoutId id="2147486374" r:id="rId7"/>
    <p:sldLayoutId id="2147486375" r:id="rId8"/>
    <p:sldLayoutId id="2147486376" r:id="rId9"/>
    <p:sldLayoutId id="2147486377" r:id="rId10"/>
    <p:sldLayoutId id="2147486378" r:id="rId11"/>
    <p:sldLayoutId id="21474863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4051A56-44E1-41B8-9D73-EAACC9EE1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1" r:id="rId1"/>
    <p:sldLayoutId id="2147486382" r:id="rId2"/>
    <p:sldLayoutId id="2147486383" r:id="rId3"/>
    <p:sldLayoutId id="2147486384" r:id="rId4"/>
    <p:sldLayoutId id="2147486385" r:id="rId5"/>
    <p:sldLayoutId id="2147486386" r:id="rId6"/>
    <p:sldLayoutId id="2147486387" r:id="rId7"/>
    <p:sldLayoutId id="2147486388" r:id="rId8"/>
    <p:sldLayoutId id="2147486389" r:id="rId9"/>
    <p:sldLayoutId id="2147486390" r:id="rId10"/>
    <p:sldLayoutId id="2147486391" r:id="rId11"/>
    <p:sldLayoutId id="21474863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CE6540-1A45-4682-944C-053E132B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  <p:sldLayoutId id="21474860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698DFA-9756-442C-A812-77DCA4CF1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  <p:sldLayoutId id="21474860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fld id="{0B00A5FE-56CE-4710-A242-18B3AAED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-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6140" r:id="rId7"/>
    <p:sldLayoutId id="2147486141" r:id="rId8"/>
    <p:sldLayoutId id="2147486142" r:id="rId9"/>
    <p:sldLayoutId id="2147486143" r:id="rId10"/>
    <p:sldLayoutId id="2147486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B2011D-A068-4F67-9716-52968AADE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49DB9B-24F3-42CF-8A54-815CC1E0E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fld id="{876B8D55-512D-4B52-855A-9AFE60F4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-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98F735-9871-4099-A9F4-373483556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7" r:id="rId1"/>
    <p:sldLayoutId id="2147486278" r:id="rId2"/>
    <p:sldLayoutId id="2147486279" r:id="rId3"/>
    <p:sldLayoutId id="2147486280" r:id="rId4"/>
    <p:sldLayoutId id="2147486281" r:id="rId5"/>
    <p:sldLayoutId id="2147486282" r:id="rId6"/>
    <p:sldLayoutId id="2147486283" r:id="rId7"/>
    <p:sldLayoutId id="2147486284" r:id="rId8"/>
    <p:sldLayoutId id="2147486285" r:id="rId9"/>
    <p:sldLayoutId id="2147486286" r:id="rId10"/>
    <p:sldLayoutId id="2147486287" r:id="rId11"/>
    <p:sldLayoutId id="21474862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A2DA5D3-63C3-4FC8-B3DE-61355D1EF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3" r:id="rId1"/>
    <p:sldLayoutId id="2147486304" r:id="rId2"/>
    <p:sldLayoutId id="2147486305" r:id="rId3"/>
    <p:sldLayoutId id="2147486306" r:id="rId4"/>
    <p:sldLayoutId id="2147486307" r:id="rId5"/>
    <p:sldLayoutId id="2147486308" r:id="rId6"/>
    <p:sldLayoutId id="2147486309" r:id="rId7"/>
    <p:sldLayoutId id="2147486310" r:id="rId8"/>
    <p:sldLayoutId id="2147486311" r:id="rId9"/>
    <p:sldLayoutId id="2147486312" r:id="rId10"/>
    <p:sldLayoutId id="2147486313" r:id="rId11"/>
    <p:sldLayoutId id="21474863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6.png"/><Relationship Id="rId18" Type="http://schemas.openxmlformats.org/officeDocument/2006/relationships/image" Target="../media/image4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5.png"/><Relationship Id="rId17" Type="http://schemas.openxmlformats.org/officeDocument/2006/relationships/image" Target="../media/image43.png"/><Relationship Id="rId2" Type="http://schemas.openxmlformats.org/officeDocument/2006/relationships/tags" Target="../tags/tag58.xml"/><Relationship Id="rId16" Type="http://schemas.openxmlformats.org/officeDocument/2006/relationships/image" Target="../media/image2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2.png"/><Relationship Id="rId5" Type="http://schemas.openxmlformats.org/officeDocument/2006/relationships/tags" Target="../tags/tag61.xml"/><Relationship Id="rId15" Type="http://schemas.openxmlformats.org/officeDocument/2006/relationships/image" Target="../media/image49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54.png"/><Relationship Id="rId3" Type="http://schemas.openxmlformats.org/officeDocument/2006/relationships/tags" Target="../tags/tag67.xml"/><Relationship Id="rId21" Type="http://schemas.openxmlformats.org/officeDocument/2006/relationships/image" Target="../media/image27.png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53.png"/><Relationship Id="rId2" Type="http://schemas.openxmlformats.org/officeDocument/2006/relationships/tags" Target="../tags/tag6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59.png"/><Relationship Id="rId5" Type="http://schemas.openxmlformats.org/officeDocument/2006/relationships/tags" Target="../tags/tag69.xml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10" Type="http://schemas.openxmlformats.org/officeDocument/2006/relationships/tags" Target="../tags/tag74.xml"/><Relationship Id="rId19" Type="http://schemas.openxmlformats.org/officeDocument/2006/relationships/image" Target="../media/image55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4.png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7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79.xml"/><Relationship Id="rId5" Type="http://schemas.openxmlformats.org/officeDocument/2006/relationships/image" Target="../media/image6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80.xml"/><Relationship Id="rId5" Type="http://schemas.openxmlformats.org/officeDocument/2006/relationships/image" Target="../media/image6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81.xml"/><Relationship Id="rId5" Type="http://schemas.openxmlformats.org/officeDocument/2006/relationships/image" Target="../media/image63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43.png"/><Relationship Id="rId18" Type="http://schemas.openxmlformats.org/officeDocument/2006/relationships/image" Target="../media/image54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29.png"/><Relationship Id="rId17" Type="http://schemas.openxmlformats.org/officeDocument/2006/relationships/image" Target="../media/image47.png"/><Relationship Id="rId2" Type="http://schemas.openxmlformats.org/officeDocument/2006/relationships/tags" Target="../tags/tag83.xml"/><Relationship Id="rId16" Type="http://schemas.openxmlformats.org/officeDocument/2006/relationships/image" Target="../media/image4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2.png"/><Relationship Id="rId5" Type="http://schemas.openxmlformats.org/officeDocument/2006/relationships/tags" Target="../tags/tag86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29.png"/><Relationship Id="rId18" Type="http://schemas.openxmlformats.org/officeDocument/2006/relationships/image" Target="../media/image47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tags" Target="../tags/tag91.xml"/><Relationship Id="rId16" Type="http://schemas.openxmlformats.org/officeDocument/2006/relationships/image" Target="../media/image45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68.png"/><Relationship Id="rId5" Type="http://schemas.openxmlformats.org/officeDocument/2006/relationships/tags" Target="../tags/tag94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25.xml"/><Relationship Id="rId19" Type="http://schemas.openxmlformats.org/officeDocument/2006/relationships/image" Target="../media/image69.pn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2.xml"/><Relationship Id="rId1" Type="http://schemas.openxmlformats.org/officeDocument/2006/relationships/tags" Target="../tags/tag98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2.xml"/><Relationship Id="rId1" Type="http://schemas.openxmlformats.org/officeDocument/2006/relationships/tags" Target="../tags/tag99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3.xml"/><Relationship Id="rId16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9.png"/><Relationship Id="rId5" Type="http://schemas.openxmlformats.org/officeDocument/2006/relationships/tags" Target="../tags/tag6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2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2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77.png"/><Relationship Id="rId5" Type="http://schemas.openxmlformats.org/officeDocument/2006/relationships/tags" Target="../tags/tag104.xml"/><Relationship Id="rId10" Type="http://schemas.openxmlformats.org/officeDocument/2006/relationships/image" Target="../media/image33.png"/><Relationship Id="rId4" Type="http://schemas.openxmlformats.org/officeDocument/2006/relationships/tags" Target="../tags/tag103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105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14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20.png"/><Relationship Id="rId17" Type="http://schemas.openxmlformats.org/officeDocument/2006/relationships/image" Target="../media/image82.png"/><Relationship Id="rId2" Type="http://schemas.openxmlformats.org/officeDocument/2006/relationships/tags" Target="../tags/tag109.xml"/><Relationship Id="rId16" Type="http://schemas.openxmlformats.org/officeDocument/2006/relationships/image" Target="../media/image81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112.xml"/><Relationship Id="rId15" Type="http://schemas.openxmlformats.org/officeDocument/2006/relationships/image" Target="../media/image80.png"/><Relationship Id="rId10" Type="http://schemas.openxmlformats.org/officeDocument/2006/relationships/slideLayout" Target="../slideLayouts/slideLayout125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1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7" Type="http://schemas.openxmlformats.org/officeDocument/2006/relationships/image" Target="../media/image8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87.png"/><Relationship Id="rId5" Type="http://schemas.openxmlformats.org/officeDocument/2006/relationships/image" Target="../media/image86.emf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120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4.xml"/><Relationship Id="rId1" Type="http://schemas.openxmlformats.org/officeDocument/2006/relationships/tags" Target="../tags/tag12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1.xml"/><Relationship Id="rId21" Type="http://schemas.openxmlformats.org/officeDocument/2006/relationships/image" Target="../media/image26.png"/><Relationship Id="rId7" Type="http://schemas.openxmlformats.org/officeDocument/2006/relationships/tags" Target="../tags/tag1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22.png"/><Relationship Id="rId2" Type="http://schemas.openxmlformats.org/officeDocument/2006/relationships/tags" Target="../tags/tag10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38.xml"/><Relationship Id="rId5" Type="http://schemas.openxmlformats.org/officeDocument/2006/relationships/tags" Target="../tags/tag13.xml"/><Relationship Id="rId15" Type="http://schemas.openxmlformats.org/officeDocument/2006/relationships/image" Target="../media/image20.png"/><Relationship Id="rId10" Type="http://schemas.openxmlformats.org/officeDocument/2006/relationships/tags" Target="../tags/tag18.xml"/><Relationship Id="rId19" Type="http://schemas.openxmlformats.org/officeDocument/2006/relationships/image" Target="../media/image2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0.xml"/><Relationship Id="rId16" Type="http://schemas.openxmlformats.org/officeDocument/2006/relationships/image" Target="../media/image2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3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5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1.png"/><Relationship Id="rId5" Type="http://schemas.openxmlformats.org/officeDocument/2006/relationships/tags" Target="../tags/tag32.xml"/><Relationship Id="rId10" Type="http://schemas.openxmlformats.org/officeDocument/2006/relationships/image" Target="../media/image30.png"/><Relationship Id="rId4" Type="http://schemas.openxmlformats.org/officeDocument/2006/relationships/tags" Target="../tags/tag31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4.png"/><Relationship Id="rId18" Type="http://schemas.openxmlformats.org/officeDocument/2006/relationships/image" Target="../media/image31.png"/><Relationship Id="rId3" Type="http://schemas.openxmlformats.org/officeDocument/2006/relationships/tags" Target="../tags/tag35.xml"/><Relationship Id="rId21" Type="http://schemas.openxmlformats.org/officeDocument/2006/relationships/image" Target="../media/image37.png"/><Relationship Id="rId7" Type="http://schemas.openxmlformats.org/officeDocument/2006/relationships/tags" Target="../tags/tag39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35.png"/><Relationship Id="rId2" Type="http://schemas.openxmlformats.org/officeDocument/2006/relationships/tags" Target="../tags/tag34.xml"/><Relationship Id="rId16" Type="http://schemas.openxmlformats.org/officeDocument/2006/relationships/image" Target="../media/image28.jpeg"/><Relationship Id="rId20" Type="http://schemas.openxmlformats.org/officeDocument/2006/relationships/image" Target="../media/image36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37.xml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10" Type="http://schemas.openxmlformats.org/officeDocument/2006/relationships/tags" Target="../tags/tag42.xml"/><Relationship Id="rId19" Type="http://schemas.openxmlformats.org/officeDocument/2006/relationships/image" Target="../media/image32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9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9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8.jpeg"/><Relationship Id="rId17" Type="http://schemas.openxmlformats.org/officeDocument/2006/relationships/image" Target="../media/image39.png"/><Relationship Id="rId2" Type="http://schemas.openxmlformats.org/officeDocument/2006/relationships/tags" Target="../tags/tag44.xml"/><Relationship Id="rId16" Type="http://schemas.openxmlformats.org/officeDocument/2006/relationships/image" Target="../media/image41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2.png"/><Relationship Id="rId5" Type="http://schemas.openxmlformats.org/officeDocument/2006/relationships/tags" Target="../tags/tag47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46.xml"/><Relationship Id="rId9" Type="http://schemas.openxmlformats.org/officeDocument/2006/relationships/image" Target="../media/image40.jpe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9.png"/><Relationship Id="rId17" Type="http://schemas.openxmlformats.org/officeDocument/2006/relationships/image" Target="../media/image47.png"/><Relationship Id="rId2" Type="http://schemas.openxmlformats.org/officeDocument/2006/relationships/tags" Target="../tags/tag50.xml"/><Relationship Id="rId16" Type="http://schemas.openxmlformats.org/officeDocument/2006/relationships/image" Target="../media/image46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2.png"/><Relationship Id="rId5" Type="http://schemas.openxmlformats.org/officeDocument/2006/relationships/tags" Target="../tags/tag53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5257800" cy="1470025"/>
          </a:xfrm>
        </p:spPr>
        <p:txBody>
          <a:bodyPr/>
          <a:lstStyle/>
          <a:p>
            <a:pPr algn="l"/>
            <a:r>
              <a:rPr lang="en-US" b="1" dirty="0" smtClean="0"/>
              <a:t>Model-based</a:t>
            </a:r>
            <a:br>
              <a:rPr lang="en-US" b="1" dirty="0" smtClean="0"/>
            </a:br>
            <a:r>
              <a:rPr lang="en-US" b="1" dirty="0" smtClean="0"/>
              <a:t>Compressive</a:t>
            </a:r>
            <a:br>
              <a:rPr lang="en-US" b="1" dirty="0" smtClean="0"/>
            </a:br>
            <a:r>
              <a:rPr lang="en-US" b="1" dirty="0" smtClean="0"/>
              <a:t>Sensing</a:t>
            </a:r>
            <a:endParaRPr lang="en-US" sz="1800" b="1" dirty="0" smtClean="0">
              <a:solidFill>
                <a:srgbClr val="0000FF"/>
              </a:solidFill>
            </a:endParaRP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3200400" cy="1066800"/>
          </a:xfrm>
        </p:spPr>
        <p:txBody>
          <a:bodyPr/>
          <a:lstStyle/>
          <a:p>
            <a:pPr algn="l"/>
            <a:r>
              <a:rPr lang="en-US" sz="2800" i="1" dirty="0" smtClean="0"/>
              <a:t>Volkan </a:t>
            </a:r>
            <a:r>
              <a:rPr lang="en-US" sz="2800" i="1" dirty="0" err="1" smtClean="0"/>
              <a:t>Cevher</a:t>
            </a:r>
            <a:endParaRPr lang="en-US" sz="2800" i="1" dirty="0" smtClean="0"/>
          </a:p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volkan@rice.edu</a:t>
            </a:r>
          </a:p>
        </p:txBody>
      </p:sp>
      <p:pic>
        <p:nvPicPr>
          <p:cNvPr id="26628" name="Picture 2" descr="Voamicro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6937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Antique_flash_cam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238" y="3962400"/>
            <a:ext cx="9953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i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273675"/>
            <a:ext cx="9890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513" y="1295400"/>
            <a:ext cx="1131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hurricane-hugo-radar-c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124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00013"/>
            <a:ext cx="1219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satellite-akebo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5800" y="1524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Image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508500"/>
            <a:ext cx="20955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ecg-wilkof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2667000"/>
            <a:ext cx="1981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2" descr="nokiaCellPho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1390650"/>
            <a:ext cx="820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5" descr="dsp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28950" y="5638800"/>
            <a:ext cx="16192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" descr="http://www.vlsilab.polito.it/repository/user/quaglio/ldp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7575" y="5707063"/>
            <a:ext cx="1724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" y="5640482"/>
            <a:ext cx="2141919" cy="103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Restricted Isometry Property (RIP)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Preserve the structure of sparse/compressible signals</a:t>
            </a:r>
          </a:p>
          <a:p>
            <a:endParaRPr lang="en-US" sz="1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Random subGaussian (iid Gaussian, Bernoulli) matrix has the RIP with high probability if </a:t>
            </a:r>
            <a:endParaRPr lang="en-US" baseline="-25000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40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35849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0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44058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2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44060" name="Picture 2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6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7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8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9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60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44039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4438" y="2654300"/>
            <a:ext cx="44656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0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4049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4053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4054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Recovery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   and convex optimization formulations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basis pursuit, Lasso, </a:t>
            </a:r>
            <a:r>
              <a:rPr lang="en-US" dirty="0" err="1" smtClean="0">
                <a:ea typeface="ＭＳ Ｐゴシック" pitchFamily="34" charset="-128"/>
              </a:rPr>
              <a:t>scalarization</a:t>
            </a:r>
            <a:r>
              <a:rPr lang="en-US" dirty="0" smtClean="0">
                <a:ea typeface="ＭＳ Ｐゴシック" pitchFamily="34" charset="-128"/>
              </a:rPr>
              <a:t> …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iterative re-weighted              algorithms 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Greedy algorithms: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IHT, SP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0" name="Picture 3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3475" y="3429000"/>
            <a:ext cx="4733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2276475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4506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3512" y="6496050"/>
            <a:ext cx="260738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5" name="Straight Connector 14"/>
          <p:cNvCxnSpPr>
            <a:cxnSpLocks noChangeShapeType="1"/>
          </p:cNvCxnSpPr>
          <p:nvPr/>
        </p:nvCxnSpPr>
        <p:spPr bwMode="auto">
          <a:xfrm>
            <a:off x="6477000" y="6781800"/>
            <a:ext cx="265176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45066" name="Group 11"/>
          <p:cNvGrpSpPr>
            <a:grpSpLocks/>
          </p:cNvGrpSpPr>
          <p:nvPr/>
        </p:nvGrpSpPr>
        <p:grpSpPr bwMode="auto">
          <a:xfrm>
            <a:off x="6705600" y="2133600"/>
            <a:ext cx="2362200" cy="1941513"/>
            <a:chOff x="5543550" y="1125538"/>
            <a:chExt cx="2924175" cy="2627312"/>
          </a:xfrm>
        </p:grpSpPr>
        <p:sp>
          <p:nvSpPr>
            <p:cNvPr id="45069" name="AutoShape 5"/>
            <p:cNvSpPr>
              <a:spLocks noChangeArrowheads="1"/>
            </p:cNvSpPr>
            <p:nvPr/>
          </p:nvSpPr>
          <p:spPr bwMode="auto">
            <a:xfrm>
              <a:off x="5702300" y="1685925"/>
              <a:ext cx="1847850" cy="1906588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6"/>
            <p:cNvSpPr>
              <a:spLocks noChangeShapeType="1"/>
            </p:cNvSpPr>
            <p:nvPr/>
          </p:nvSpPr>
          <p:spPr bwMode="auto">
            <a:xfrm flipH="1">
              <a:off x="5702300" y="1687513"/>
              <a:ext cx="925513" cy="954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5702300" y="2641600"/>
              <a:ext cx="925513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8"/>
            <p:cNvSpPr>
              <a:spLocks noChangeShapeType="1"/>
            </p:cNvSpPr>
            <p:nvPr/>
          </p:nvSpPr>
          <p:spPr bwMode="auto">
            <a:xfrm flipH="1">
              <a:off x="6627813" y="2640013"/>
              <a:ext cx="922337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9"/>
            <p:cNvSpPr>
              <a:spLocks noChangeShapeType="1"/>
            </p:cNvSpPr>
            <p:nvPr/>
          </p:nvSpPr>
          <p:spPr bwMode="auto">
            <a:xfrm>
              <a:off x="6627813" y="1685925"/>
              <a:ext cx="922337" cy="954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0"/>
            <p:cNvSpPr>
              <a:spLocks noChangeShapeType="1"/>
            </p:cNvSpPr>
            <p:nvPr/>
          </p:nvSpPr>
          <p:spPr bwMode="auto">
            <a:xfrm flipH="1">
              <a:off x="6319838" y="1687513"/>
              <a:ext cx="307975" cy="127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1"/>
            <p:cNvSpPr>
              <a:spLocks noChangeShapeType="1"/>
            </p:cNvSpPr>
            <p:nvPr/>
          </p:nvSpPr>
          <p:spPr bwMode="auto">
            <a:xfrm flipH="1" flipV="1">
              <a:off x="5702300" y="2641600"/>
              <a:ext cx="617538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2"/>
            <p:cNvSpPr>
              <a:spLocks noChangeShapeType="1"/>
            </p:cNvSpPr>
            <p:nvPr/>
          </p:nvSpPr>
          <p:spPr bwMode="auto">
            <a:xfrm flipV="1">
              <a:off x="6319838" y="2640013"/>
              <a:ext cx="1230312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3"/>
            <p:cNvSpPr>
              <a:spLocks noChangeShapeType="1"/>
            </p:cNvSpPr>
            <p:nvPr/>
          </p:nvSpPr>
          <p:spPr bwMode="auto">
            <a:xfrm>
              <a:off x="6319838" y="2959100"/>
              <a:ext cx="307975" cy="63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Oval 18"/>
            <p:cNvSpPr>
              <a:spLocks noChangeArrowheads="1"/>
            </p:cNvSpPr>
            <p:nvPr/>
          </p:nvSpPr>
          <p:spPr bwMode="auto">
            <a:xfrm>
              <a:off x="7488238" y="2571750"/>
              <a:ext cx="98425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083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7450" y="2859088"/>
              <a:ext cx="230188" cy="18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5084" name="Picture 22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99350" y="2190750"/>
              <a:ext cx="412750" cy="26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4506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73938" y="1676400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8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20193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1" name="Picture 3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133475" y="4258970"/>
            <a:ext cx="5769711" cy="36571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133470" y="5089525"/>
            <a:ext cx="5058673" cy="42663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886200" y="5791200"/>
            <a:ext cx="943995" cy="314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152400"/>
            <a:ext cx="8215313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Performance of Recovery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Tractability</a:t>
            </a:r>
            <a:r>
              <a:rPr lang="en-US" dirty="0" smtClean="0">
                <a:ea typeface="ＭＳ Ｐゴシック" pitchFamily="34" charset="-128"/>
              </a:rPr>
              <a:t> 			polynomial time</a:t>
            </a: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 signals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 signals</a:t>
            </a:r>
          </a:p>
          <a:p>
            <a:endParaRPr lang="en-US" sz="7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recovery as good as 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-sparse approximation</a:t>
            </a:r>
          </a:p>
        </p:txBody>
      </p:sp>
      <p:pic>
        <p:nvPicPr>
          <p:cNvPr id="15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01755" y="4660900"/>
            <a:ext cx="5886539" cy="808677"/>
          </a:xfrm>
          <a:prstGeom prst="rect">
            <a:avLst/>
          </a:prstGeom>
          <a:noFill/>
          <a:ln/>
          <a:effectLst/>
        </p:spPr>
      </p:pic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622425" y="5521325"/>
            <a:ext cx="1403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524000" y="5557838"/>
            <a:ext cx="1585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Verdana" pitchFamily="34" charset="0"/>
              </a:rPr>
              <a:t>CS recovery</a:t>
            </a:r>
            <a:br>
              <a:rPr lang="en-US" dirty="0">
                <a:solidFill>
                  <a:srgbClr val="0000FF"/>
                </a:solidFill>
                <a:latin typeface="Verdana" pitchFamily="34" charset="0"/>
              </a:rPr>
            </a:br>
            <a:r>
              <a:rPr lang="en-US" dirty="0">
                <a:solidFill>
                  <a:srgbClr val="0000FF"/>
                </a:solidFill>
                <a:latin typeface="Verdana" pitchFamily="34" charset="0"/>
              </a:rPr>
              <a:t>error</a:t>
            </a:r>
          </a:p>
          <a:p>
            <a:pPr algn="ctr" eaLnBrk="0" hangingPunct="0"/>
            <a:endParaRPr lang="en-US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4183062" y="55514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4114800" y="5594350"/>
            <a:ext cx="174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signal </a:t>
            </a:r>
            <a:r>
              <a:rPr lang="en-US" dirty="0">
                <a:solidFill>
                  <a:srgbClr val="FF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-term</a:t>
            </a:r>
            <a:br>
              <a:rPr lang="en-US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approx error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669088" y="5538788"/>
            <a:ext cx="685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6634163" y="5581650"/>
            <a:ext cx="78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6600"/>
                </a:solidFill>
                <a:latin typeface="Verdana" pitchFamily="34" charset="0"/>
              </a:rPr>
              <a:t>noise</a:t>
            </a:r>
          </a:p>
        </p:txBody>
      </p:sp>
      <p:pic>
        <p:nvPicPr>
          <p:cNvPr id="2970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1637" y="6353175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9" name="Straight Connector 14"/>
          <p:cNvCxnSpPr>
            <a:cxnSpLocks noChangeShapeType="1"/>
          </p:cNvCxnSpPr>
          <p:nvPr/>
        </p:nvCxnSpPr>
        <p:spPr bwMode="auto">
          <a:xfrm>
            <a:off x="2905125" y="6713538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68413"/>
            <a:ext cx="7848600" cy="3951287"/>
          </a:xfrm>
        </p:spPr>
        <p:txBody>
          <a:bodyPr/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Sparsity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b="1" dirty="0" smtClean="0"/>
              <a:t>to </a:t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3" name="Picture 2" descr="http://www.curtoons.com/images/SUPERMAN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148" y="38100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4267200"/>
            <a:ext cx="5799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CC0000"/>
                </a:solidFill>
                <a:latin typeface="Verdana" pitchFamily="34" charset="0"/>
              </a:rPr>
              <a:t>Structured           </a:t>
            </a:r>
            <a:r>
              <a:rPr lang="en-US" sz="3200" b="1" i="1" dirty="0" err="1" smtClean="0">
                <a:solidFill>
                  <a:srgbClr val="CC0000"/>
                </a:solidFill>
                <a:latin typeface="Verdana" pitchFamily="34" charset="0"/>
              </a:rPr>
              <a:t>parsity</a:t>
            </a:r>
            <a:endParaRPr lang="en-US" sz="3200" b="1" i="1" dirty="0">
              <a:solidFill>
                <a:srgbClr val="CC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Sparse Models </a:t>
            </a:r>
          </a:p>
        </p:txBody>
      </p:sp>
      <p:pic>
        <p:nvPicPr>
          <p:cNvPr id="4813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71900"/>
            <a:ext cx="2514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2" name="Rectangle 8"/>
          <p:cNvSpPr>
            <a:spLocks/>
          </p:cNvSpPr>
          <p:nvPr/>
        </p:nvSpPr>
        <p:spPr bwMode="auto">
          <a:xfrm>
            <a:off x="719138" y="6172200"/>
            <a:ext cx="1795462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wavelets: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natural images</a:t>
            </a:r>
          </a:p>
        </p:txBody>
      </p:sp>
      <p:sp>
        <p:nvSpPr>
          <p:cNvPr id="48133" name="Rectangle 9"/>
          <p:cNvSpPr>
            <a:spLocks/>
          </p:cNvSpPr>
          <p:nvPr/>
        </p:nvSpPr>
        <p:spPr bwMode="auto">
          <a:xfrm>
            <a:off x="3740150" y="6172200"/>
            <a:ext cx="1663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Gabor atoms: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chirps/tones</a:t>
            </a:r>
          </a:p>
        </p:txBody>
      </p:sp>
      <p:sp>
        <p:nvSpPr>
          <p:cNvPr id="48134" name="Rectangle 10"/>
          <p:cNvSpPr>
            <a:spLocks/>
          </p:cNvSpPr>
          <p:nvPr/>
        </p:nvSpPr>
        <p:spPr bwMode="auto">
          <a:xfrm>
            <a:off x="5959475" y="5994400"/>
            <a:ext cx="31242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pixels: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background subtracted images</a:t>
            </a:r>
          </a:p>
        </p:txBody>
      </p:sp>
      <p:pic>
        <p:nvPicPr>
          <p:cNvPr id="48135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594100"/>
            <a:ext cx="23622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52800" y="981075"/>
            <a:ext cx="2514600" cy="2381250"/>
            <a:chOff x="3352800" y="1123950"/>
            <a:chExt cx="2514600" cy="2381250"/>
          </a:xfrm>
        </p:grpSpPr>
        <p:pic>
          <p:nvPicPr>
            <p:cNvPr id="48140" name="Picture 9" descr="bats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1123950"/>
              <a:ext cx="2514600" cy="198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5825" y="2552700"/>
              <a:ext cx="7524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3175" y="1001713"/>
            <a:ext cx="23336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3" descr="rice25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4" descr="Rice.png"/>
          <p:cNvPicPr>
            <a:picLocks noChangeAspect="1"/>
          </p:cNvPicPr>
          <p:nvPr/>
        </p:nvPicPr>
        <p:blipFill>
          <a:blip r:embed="rId9" cstate="print"/>
          <a:srcRect l="20833" t="6944" r="17708" b="11111"/>
          <a:stretch>
            <a:fillRect/>
          </a:stretch>
        </p:blipFill>
        <p:spPr bwMode="auto">
          <a:xfrm>
            <a:off x="381000" y="3581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Models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44563"/>
            <a:ext cx="8763000" cy="5724525"/>
          </a:xfrm>
        </p:spPr>
        <p:txBody>
          <a:bodyPr/>
          <a:lstStyle/>
          <a:p>
            <a:r>
              <a:rPr lang="en-US" smtClean="0"/>
              <a:t>Sparse/compressible signal model captures </a:t>
            </a:r>
            <a:br>
              <a:rPr lang="en-US" smtClean="0"/>
            </a:br>
            <a:r>
              <a:rPr lang="en-US" b="1" smtClean="0">
                <a:solidFill>
                  <a:srgbClr val="0000FF"/>
                </a:solidFill>
              </a:rPr>
              <a:t>simplistic primary structure</a:t>
            </a:r>
          </a:p>
          <a:p>
            <a:endParaRPr lang="en-US" sz="1600" smtClean="0"/>
          </a:p>
        </p:txBody>
      </p:sp>
      <p:sp>
        <p:nvSpPr>
          <p:cNvPr id="49156" name="Rectangle 5"/>
          <p:cNvSpPr>
            <a:spLocks/>
          </p:cNvSpPr>
          <p:nvPr/>
        </p:nvSpPr>
        <p:spPr bwMode="auto">
          <a:xfrm>
            <a:off x="3744913" y="6276975"/>
            <a:ext cx="163036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sparse image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743200" y="2514600"/>
            <a:ext cx="3657600" cy="3657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 flipH="1">
            <a:off x="3392488" y="4465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 flipH="1">
            <a:off x="3571875" y="4646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 flipH="1">
            <a:off x="3751263" y="54387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 flipH="1">
            <a:off x="3967163" y="5797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 flipH="1">
            <a:off x="4183063" y="48974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 flipH="1">
            <a:off x="4398963" y="4106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 flipH="1">
            <a:off x="4614863" y="51863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 flipH="1">
            <a:off x="3176588" y="5653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 flipH="1">
            <a:off x="3211513" y="5113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 flipH="1">
            <a:off x="3246438" y="45735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 flipH="1">
            <a:off x="3967163" y="432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 flipH="1">
            <a:off x="4687888" y="4068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flipH="1">
            <a:off x="3544888" y="3673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flipH="1">
            <a:off x="3724275" y="38544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 flipH="1">
            <a:off x="3903663" y="4646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flipH="1">
            <a:off x="4119563" y="5005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 flipH="1">
            <a:off x="4335463" y="4105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flipH="1">
            <a:off x="4551363" y="33147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 flipH="1">
            <a:off x="4767263" y="4394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flipH="1">
            <a:off x="3328988" y="48609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flipH="1">
            <a:off x="3363913" y="432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flipH="1">
            <a:off x="3398838" y="37814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flipH="1">
            <a:off x="4119563" y="3529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flipH="1">
            <a:off x="4840288" y="3276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 flipH="1">
            <a:off x="4306888" y="4618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 flipH="1">
            <a:off x="4486275" y="47990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 flipH="1">
            <a:off x="4665663" y="559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 flipH="1">
            <a:off x="4881563" y="59499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 flipH="1">
            <a:off x="5097463" y="5049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 flipH="1">
            <a:off x="5313363" y="4259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 flipH="1">
            <a:off x="5529263" y="5338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 flipH="1">
            <a:off x="4090988" y="58054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 flipH="1">
            <a:off x="4125913" y="52657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 flipH="1">
            <a:off x="4160838" y="47259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 flipH="1">
            <a:off x="4881563" y="44735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flipH="1">
            <a:off x="5602288" y="42211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 flipH="1">
            <a:off x="4459288" y="3825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 flipH="1">
            <a:off x="4638675" y="40068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 flipH="1">
            <a:off x="4818063" y="4799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 flipH="1">
            <a:off x="5033963" y="5157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 flipH="1">
            <a:off x="5249863" y="4257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 flipH="1">
            <a:off x="5465763" y="34671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 flipH="1">
            <a:off x="5681663" y="4546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 flipH="1">
            <a:off x="4243388" y="50133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 flipH="1">
            <a:off x="4278313" y="44735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 flipH="1">
            <a:off x="4313238" y="39338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 flipH="1">
            <a:off x="5033963" y="3681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 flipH="1">
            <a:off x="5754688" y="3429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flipH="1">
            <a:off x="3035300" y="34591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 flipH="1">
            <a:off x="3214688" y="36401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 flipH="1">
            <a:off x="3394075" y="4432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 flipH="1">
            <a:off x="3609975" y="4791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flipH="1">
            <a:off x="3825875" y="38909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flipH="1">
            <a:off x="4041775" y="3317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flipH="1">
            <a:off x="4257675" y="4179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flipH="1">
            <a:off x="2819400" y="4646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flipH="1">
            <a:off x="2854325" y="41068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flipH="1">
            <a:off x="2889250" y="35671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flipH="1">
            <a:off x="3609975" y="331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" name="Rectangle 30"/>
          <p:cNvSpPr>
            <a:spLocks noChangeArrowheads="1"/>
          </p:cNvSpPr>
          <p:nvPr/>
        </p:nvSpPr>
        <p:spPr bwMode="auto">
          <a:xfrm flipH="1">
            <a:off x="4330700" y="30622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 flipH="1">
            <a:off x="3187700" y="2667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 flipH="1">
            <a:off x="3367088" y="2847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 flipH="1">
            <a:off x="3546475" y="36401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 flipH="1">
            <a:off x="3762375" y="39989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 flipH="1">
            <a:off x="3978275" y="3098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 flipH="1">
            <a:off x="4410075" y="33877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 flipH="1">
            <a:off x="2971800" y="38544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 flipH="1">
            <a:off x="3006725" y="331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 flipH="1">
            <a:off x="3041650" y="2774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 flipH="1">
            <a:off x="3949700" y="36115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 flipH="1">
            <a:off x="4129088" y="3792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 flipH="1">
            <a:off x="4308475" y="458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 flipH="1">
            <a:off x="4524375" y="4943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 flipH="1">
            <a:off x="4740275" y="4043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 flipH="1">
            <a:off x="4956175" y="32527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 flipH="1">
            <a:off x="5172075" y="43322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 flipH="1">
            <a:off x="3733800" y="47990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 flipH="1">
            <a:off x="3768725" y="42592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 flipH="1">
            <a:off x="3803650" y="37195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 flipH="1">
            <a:off x="4524375" y="3467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 flipH="1">
            <a:off x="5245100" y="3214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 flipH="1">
            <a:off x="4102100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" name="Rectangle 20"/>
          <p:cNvSpPr>
            <a:spLocks noChangeArrowheads="1"/>
          </p:cNvSpPr>
          <p:nvPr/>
        </p:nvSpPr>
        <p:spPr bwMode="auto">
          <a:xfrm flipH="1">
            <a:off x="4281488" y="3000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 flipH="1">
            <a:off x="4460875" y="3792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 flipH="1">
            <a:off x="4676775" y="41513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 flipH="1">
            <a:off x="47244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 flipH="1">
            <a:off x="5324475" y="35401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26"/>
          <p:cNvSpPr>
            <a:spLocks noChangeArrowheads="1"/>
          </p:cNvSpPr>
          <p:nvPr/>
        </p:nvSpPr>
        <p:spPr bwMode="auto">
          <a:xfrm flipH="1">
            <a:off x="3886200" y="40068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 flipH="1">
            <a:off x="3921125" y="3467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Rectangle 28"/>
          <p:cNvSpPr>
            <a:spLocks noChangeArrowheads="1"/>
          </p:cNvSpPr>
          <p:nvPr/>
        </p:nvSpPr>
        <p:spPr bwMode="auto">
          <a:xfrm flipH="1">
            <a:off x="3956050" y="2927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 flipH="1">
            <a:off x="4676775" y="26749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8" name="Rectangle 19"/>
          <p:cNvSpPr>
            <a:spLocks noChangeArrowheads="1"/>
          </p:cNvSpPr>
          <p:nvPr/>
        </p:nvSpPr>
        <p:spPr bwMode="auto">
          <a:xfrm flipH="1">
            <a:off x="5519738" y="4541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9" name="Rectangle 20"/>
          <p:cNvSpPr>
            <a:spLocks noChangeArrowheads="1"/>
          </p:cNvSpPr>
          <p:nvPr/>
        </p:nvSpPr>
        <p:spPr bwMode="auto">
          <a:xfrm flipH="1">
            <a:off x="5699125" y="4722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" name="Rectangle 21"/>
          <p:cNvSpPr>
            <a:spLocks noChangeArrowheads="1"/>
          </p:cNvSpPr>
          <p:nvPr/>
        </p:nvSpPr>
        <p:spPr bwMode="auto">
          <a:xfrm flipH="1">
            <a:off x="5878513" y="5514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1" name="Rectangle 26"/>
          <p:cNvSpPr>
            <a:spLocks noChangeArrowheads="1"/>
          </p:cNvSpPr>
          <p:nvPr/>
        </p:nvSpPr>
        <p:spPr bwMode="auto">
          <a:xfrm flipH="1">
            <a:off x="5303838" y="5729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" name="Rectangle 27"/>
          <p:cNvSpPr>
            <a:spLocks noChangeArrowheads="1"/>
          </p:cNvSpPr>
          <p:nvPr/>
        </p:nvSpPr>
        <p:spPr bwMode="auto">
          <a:xfrm flipH="1">
            <a:off x="5338763" y="5189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" name="Rectangle 28"/>
          <p:cNvSpPr>
            <a:spLocks noChangeArrowheads="1"/>
          </p:cNvSpPr>
          <p:nvPr/>
        </p:nvSpPr>
        <p:spPr bwMode="auto">
          <a:xfrm flipH="1">
            <a:off x="5373688" y="4649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 flipH="1">
            <a:off x="6094413" y="4397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 flipH="1">
            <a:off x="5672138" y="3749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6" name="Rectangle 20"/>
          <p:cNvSpPr>
            <a:spLocks noChangeArrowheads="1"/>
          </p:cNvSpPr>
          <p:nvPr/>
        </p:nvSpPr>
        <p:spPr bwMode="auto">
          <a:xfrm flipH="1">
            <a:off x="5851525" y="39306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7" name="Rectangle 21"/>
          <p:cNvSpPr>
            <a:spLocks noChangeArrowheads="1"/>
          </p:cNvSpPr>
          <p:nvPr/>
        </p:nvSpPr>
        <p:spPr bwMode="auto">
          <a:xfrm flipH="1">
            <a:off x="6030913" y="47228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 flipH="1">
            <a:off x="6246813" y="50815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 flipH="1">
            <a:off x="5456238" y="49371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 flipH="1">
            <a:off x="5491163" y="4397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1" name="Rectangle 28"/>
          <p:cNvSpPr>
            <a:spLocks noChangeArrowheads="1"/>
          </p:cNvSpPr>
          <p:nvPr/>
        </p:nvSpPr>
        <p:spPr bwMode="auto">
          <a:xfrm flipH="1">
            <a:off x="5526088" y="38576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" name="Rectangle 29"/>
          <p:cNvSpPr>
            <a:spLocks noChangeArrowheads="1"/>
          </p:cNvSpPr>
          <p:nvPr/>
        </p:nvSpPr>
        <p:spPr bwMode="auto">
          <a:xfrm flipH="1">
            <a:off x="6246813" y="3605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3" name="Rectangle 27"/>
          <p:cNvSpPr>
            <a:spLocks noChangeArrowheads="1"/>
          </p:cNvSpPr>
          <p:nvPr/>
        </p:nvSpPr>
        <p:spPr bwMode="auto">
          <a:xfrm flipH="1">
            <a:off x="6253163" y="53419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" name="Rectangle 28"/>
          <p:cNvSpPr>
            <a:spLocks noChangeArrowheads="1"/>
          </p:cNvSpPr>
          <p:nvPr/>
        </p:nvSpPr>
        <p:spPr bwMode="auto">
          <a:xfrm flipH="1">
            <a:off x="6288088" y="48021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 flipH="1">
            <a:off x="5162550" y="3535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 flipH="1">
            <a:off x="5341938" y="3716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" name="Rectangle 21"/>
          <p:cNvSpPr>
            <a:spLocks noChangeArrowheads="1"/>
          </p:cNvSpPr>
          <p:nvPr/>
        </p:nvSpPr>
        <p:spPr bwMode="auto">
          <a:xfrm flipH="1">
            <a:off x="5521325" y="4508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8" name="Rectangle 22"/>
          <p:cNvSpPr>
            <a:spLocks noChangeArrowheads="1"/>
          </p:cNvSpPr>
          <p:nvPr/>
        </p:nvSpPr>
        <p:spPr bwMode="auto">
          <a:xfrm flipH="1">
            <a:off x="5737225" y="48672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 flipH="1">
            <a:off x="5953125" y="39671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 flipH="1">
            <a:off x="6169025" y="31765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 flipH="1">
            <a:off x="4946650" y="4722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2" name="Rectangle 27"/>
          <p:cNvSpPr>
            <a:spLocks noChangeArrowheads="1"/>
          </p:cNvSpPr>
          <p:nvPr/>
        </p:nvSpPr>
        <p:spPr bwMode="auto">
          <a:xfrm flipH="1">
            <a:off x="4981575" y="41830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3" name="Rectangle 28"/>
          <p:cNvSpPr>
            <a:spLocks noChangeArrowheads="1"/>
          </p:cNvSpPr>
          <p:nvPr/>
        </p:nvSpPr>
        <p:spPr bwMode="auto">
          <a:xfrm flipH="1">
            <a:off x="5016500" y="36433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4" name="Rectangle 29"/>
          <p:cNvSpPr>
            <a:spLocks noChangeArrowheads="1"/>
          </p:cNvSpPr>
          <p:nvPr/>
        </p:nvSpPr>
        <p:spPr bwMode="auto">
          <a:xfrm flipH="1">
            <a:off x="5737225" y="3390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5" name="Rectangle 19"/>
          <p:cNvSpPr>
            <a:spLocks noChangeArrowheads="1"/>
          </p:cNvSpPr>
          <p:nvPr/>
        </p:nvSpPr>
        <p:spPr bwMode="auto">
          <a:xfrm flipH="1">
            <a:off x="5314950" y="2743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6" name="Rectangle 20"/>
          <p:cNvSpPr>
            <a:spLocks noChangeArrowheads="1"/>
          </p:cNvSpPr>
          <p:nvPr/>
        </p:nvSpPr>
        <p:spPr bwMode="auto">
          <a:xfrm flipH="1">
            <a:off x="5494338" y="2924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 flipH="1">
            <a:off x="5673725" y="37163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 flipH="1">
            <a:off x="5889625" y="40751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9" name="Rectangle 23"/>
          <p:cNvSpPr>
            <a:spLocks noChangeArrowheads="1"/>
          </p:cNvSpPr>
          <p:nvPr/>
        </p:nvSpPr>
        <p:spPr bwMode="auto">
          <a:xfrm flipH="1">
            <a:off x="6105525" y="3394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" name="Rectangle 26"/>
          <p:cNvSpPr>
            <a:spLocks noChangeArrowheads="1"/>
          </p:cNvSpPr>
          <p:nvPr/>
        </p:nvSpPr>
        <p:spPr bwMode="auto">
          <a:xfrm flipH="1">
            <a:off x="5099050" y="39306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1" name="Rectangle 27"/>
          <p:cNvSpPr>
            <a:spLocks noChangeArrowheads="1"/>
          </p:cNvSpPr>
          <p:nvPr/>
        </p:nvSpPr>
        <p:spPr bwMode="auto">
          <a:xfrm flipH="1">
            <a:off x="5133975" y="3390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2" name="Rectangle 28"/>
          <p:cNvSpPr>
            <a:spLocks noChangeArrowheads="1"/>
          </p:cNvSpPr>
          <p:nvPr/>
        </p:nvSpPr>
        <p:spPr bwMode="auto">
          <a:xfrm flipH="1">
            <a:off x="5168900" y="2851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Rectangle 19"/>
          <p:cNvSpPr>
            <a:spLocks noChangeArrowheads="1"/>
          </p:cNvSpPr>
          <p:nvPr/>
        </p:nvSpPr>
        <p:spPr bwMode="auto">
          <a:xfrm flipH="1">
            <a:off x="6076950" y="36877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4" name="Rectangle 20"/>
          <p:cNvSpPr>
            <a:spLocks noChangeArrowheads="1"/>
          </p:cNvSpPr>
          <p:nvPr/>
        </p:nvSpPr>
        <p:spPr bwMode="auto">
          <a:xfrm flipH="1">
            <a:off x="6256338" y="38687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" name="Rectangle 26"/>
          <p:cNvSpPr>
            <a:spLocks noChangeArrowheads="1"/>
          </p:cNvSpPr>
          <p:nvPr/>
        </p:nvSpPr>
        <p:spPr bwMode="auto">
          <a:xfrm flipH="1">
            <a:off x="5861050" y="48752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" name="Rectangle 27"/>
          <p:cNvSpPr>
            <a:spLocks noChangeArrowheads="1"/>
          </p:cNvSpPr>
          <p:nvPr/>
        </p:nvSpPr>
        <p:spPr bwMode="auto">
          <a:xfrm flipH="1">
            <a:off x="5895975" y="43354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7" name="Rectangle 28"/>
          <p:cNvSpPr>
            <a:spLocks noChangeArrowheads="1"/>
          </p:cNvSpPr>
          <p:nvPr/>
        </p:nvSpPr>
        <p:spPr bwMode="auto">
          <a:xfrm flipH="1">
            <a:off x="5930900" y="37957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 flipH="1">
            <a:off x="6229350" y="28956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 flipH="1">
            <a:off x="6013450" y="40830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 flipH="1">
            <a:off x="6048375" y="3543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1" name="Rectangle 28"/>
          <p:cNvSpPr>
            <a:spLocks noChangeArrowheads="1"/>
          </p:cNvSpPr>
          <p:nvPr/>
        </p:nvSpPr>
        <p:spPr bwMode="auto">
          <a:xfrm flipH="1">
            <a:off x="6083300" y="30035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 flipH="1">
            <a:off x="3392488" y="57245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 flipH="1">
            <a:off x="3571875" y="5905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4" name="Rectangle 24"/>
          <p:cNvSpPr>
            <a:spLocks noChangeArrowheads="1"/>
          </p:cNvSpPr>
          <p:nvPr/>
        </p:nvSpPr>
        <p:spPr bwMode="auto">
          <a:xfrm flipH="1">
            <a:off x="4398963" y="5365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5" name="Rectangle 28"/>
          <p:cNvSpPr>
            <a:spLocks noChangeArrowheads="1"/>
          </p:cNvSpPr>
          <p:nvPr/>
        </p:nvSpPr>
        <p:spPr bwMode="auto">
          <a:xfrm flipH="1">
            <a:off x="3246438" y="5832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6" name="Rectangle 29"/>
          <p:cNvSpPr>
            <a:spLocks noChangeArrowheads="1"/>
          </p:cNvSpPr>
          <p:nvPr/>
        </p:nvSpPr>
        <p:spPr bwMode="auto">
          <a:xfrm flipH="1">
            <a:off x="3967163" y="5580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 flipH="1">
            <a:off x="4687888" y="53276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8" name="Rectangle 21"/>
          <p:cNvSpPr>
            <a:spLocks noChangeArrowheads="1"/>
          </p:cNvSpPr>
          <p:nvPr/>
        </p:nvSpPr>
        <p:spPr bwMode="auto">
          <a:xfrm flipH="1">
            <a:off x="3903663" y="59055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9" name="Rectangle 23"/>
          <p:cNvSpPr>
            <a:spLocks noChangeArrowheads="1"/>
          </p:cNvSpPr>
          <p:nvPr/>
        </p:nvSpPr>
        <p:spPr bwMode="auto">
          <a:xfrm flipH="1">
            <a:off x="4335463" y="53641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" name="Rectangle 25"/>
          <p:cNvSpPr>
            <a:spLocks noChangeArrowheads="1"/>
          </p:cNvSpPr>
          <p:nvPr/>
        </p:nvSpPr>
        <p:spPr bwMode="auto">
          <a:xfrm flipH="1">
            <a:off x="4767263" y="5653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1" name="Rectangle 27"/>
          <p:cNvSpPr>
            <a:spLocks noChangeArrowheads="1"/>
          </p:cNvSpPr>
          <p:nvPr/>
        </p:nvSpPr>
        <p:spPr bwMode="auto">
          <a:xfrm flipH="1">
            <a:off x="3363913" y="5580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2" name="Rectangle 19"/>
          <p:cNvSpPr>
            <a:spLocks noChangeArrowheads="1"/>
          </p:cNvSpPr>
          <p:nvPr/>
        </p:nvSpPr>
        <p:spPr bwMode="auto">
          <a:xfrm flipH="1">
            <a:off x="4306888" y="58769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" name="Rectangle 24"/>
          <p:cNvSpPr>
            <a:spLocks noChangeArrowheads="1"/>
          </p:cNvSpPr>
          <p:nvPr/>
        </p:nvSpPr>
        <p:spPr bwMode="auto">
          <a:xfrm flipH="1">
            <a:off x="5313363" y="55181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" name="Rectangle 28"/>
          <p:cNvSpPr>
            <a:spLocks noChangeArrowheads="1"/>
          </p:cNvSpPr>
          <p:nvPr/>
        </p:nvSpPr>
        <p:spPr bwMode="auto">
          <a:xfrm flipH="1">
            <a:off x="4160838" y="5984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5" name="Rectangle 29"/>
          <p:cNvSpPr>
            <a:spLocks noChangeArrowheads="1"/>
          </p:cNvSpPr>
          <p:nvPr/>
        </p:nvSpPr>
        <p:spPr bwMode="auto">
          <a:xfrm flipH="1">
            <a:off x="4881563" y="57324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6" name="Rectangle 30"/>
          <p:cNvSpPr>
            <a:spLocks noChangeArrowheads="1"/>
          </p:cNvSpPr>
          <p:nvPr/>
        </p:nvSpPr>
        <p:spPr bwMode="auto">
          <a:xfrm flipH="1">
            <a:off x="5602288" y="54800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7" name="Rectangle 20"/>
          <p:cNvSpPr>
            <a:spLocks noChangeArrowheads="1"/>
          </p:cNvSpPr>
          <p:nvPr/>
        </p:nvSpPr>
        <p:spPr bwMode="auto">
          <a:xfrm flipH="1">
            <a:off x="4638675" y="52657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8" name="Rectangle 23"/>
          <p:cNvSpPr>
            <a:spLocks noChangeArrowheads="1"/>
          </p:cNvSpPr>
          <p:nvPr/>
        </p:nvSpPr>
        <p:spPr bwMode="auto">
          <a:xfrm flipH="1">
            <a:off x="5249863" y="5516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" name="Rectangle 25"/>
          <p:cNvSpPr>
            <a:spLocks noChangeArrowheads="1"/>
          </p:cNvSpPr>
          <p:nvPr/>
        </p:nvSpPr>
        <p:spPr bwMode="auto">
          <a:xfrm flipH="1">
            <a:off x="5681663" y="58054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0" name="Rectangle 27"/>
          <p:cNvSpPr>
            <a:spLocks noChangeArrowheads="1"/>
          </p:cNvSpPr>
          <p:nvPr/>
        </p:nvSpPr>
        <p:spPr bwMode="auto">
          <a:xfrm flipH="1">
            <a:off x="4278313" y="57324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" name="Rectangle 28"/>
          <p:cNvSpPr>
            <a:spLocks noChangeArrowheads="1"/>
          </p:cNvSpPr>
          <p:nvPr/>
        </p:nvSpPr>
        <p:spPr bwMode="auto">
          <a:xfrm flipH="1">
            <a:off x="4313238" y="51927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" name="Rectangle 21"/>
          <p:cNvSpPr>
            <a:spLocks noChangeArrowheads="1"/>
          </p:cNvSpPr>
          <p:nvPr/>
        </p:nvSpPr>
        <p:spPr bwMode="auto">
          <a:xfrm flipH="1">
            <a:off x="3394075" y="56911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3" name="Rectangle 25"/>
          <p:cNvSpPr>
            <a:spLocks noChangeArrowheads="1"/>
          </p:cNvSpPr>
          <p:nvPr/>
        </p:nvSpPr>
        <p:spPr bwMode="auto">
          <a:xfrm flipH="1">
            <a:off x="4257675" y="54387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4" name="Rectangle 26"/>
          <p:cNvSpPr>
            <a:spLocks noChangeArrowheads="1"/>
          </p:cNvSpPr>
          <p:nvPr/>
        </p:nvSpPr>
        <p:spPr bwMode="auto">
          <a:xfrm flipH="1">
            <a:off x="2819400" y="5905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5" name="Rectangle 27"/>
          <p:cNvSpPr>
            <a:spLocks noChangeArrowheads="1"/>
          </p:cNvSpPr>
          <p:nvPr/>
        </p:nvSpPr>
        <p:spPr bwMode="auto">
          <a:xfrm flipH="1">
            <a:off x="2854325" y="53657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 flipH="1">
            <a:off x="3762375" y="5257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7" name="Rectangle 21"/>
          <p:cNvSpPr>
            <a:spLocks noChangeArrowheads="1"/>
          </p:cNvSpPr>
          <p:nvPr/>
        </p:nvSpPr>
        <p:spPr bwMode="auto">
          <a:xfrm flipH="1">
            <a:off x="4308475" y="58435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8" name="Rectangle 23"/>
          <p:cNvSpPr>
            <a:spLocks noChangeArrowheads="1"/>
          </p:cNvSpPr>
          <p:nvPr/>
        </p:nvSpPr>
        <p:spPr bwMode="auto">
          <a:xfrm flipH="1">
            <a:off x="4740275" y="53022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9" name="Rectangle 25"/>
          <p:cNvSpPr>
            <a:spLocks noChangeArrowheads="1"/>
          </p:cNvSpPr>
          <p:nvPr/>
        </p:nvSpPr>
        <p:spPr bwMode="auto">
          <a:xfrm flipH="1">
            <a:off x="5172075" y="55911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 flipH="1">
            <a:off x="3768725" y="5518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1" name="Rectangle 22"/>
          <p:cNvSpPr>
            <a:spLocks noChangeArrowheads="1"/>
          </p:cNvSpPr>
          <p:nvPr/>
        </p:nvSpPr>
        <p:spPr bwMode="auto">
          <a:xfrm flipH="1">
            <a:off x="4676775" y="5410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2" name="Rectangle 26"/>
          <p:cNvSpPr>
            <a:spLocks noChangeArrowheads="1"/>
          </p:cNvSpPr>
          <p:nvPr/>
        </p:nvSpPr>
        <p:spPr bwMode="auto">
          <a:xfrm flipH="1">
            <a:off x="3886200" y="52657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3" name="Rectangle 19"/>
          <p:cNvSpPr>
            <a:spLocks noChangeArrowheads="1"/>
          </p:cNvSpPr>
          <p:nvPr/>
        </p:nvSpPr>
        <p:spPr bwMode="auto">
          <a:xfrm flipH="1">
            <a:off x="5519738" y="58007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 flipH="1">
            <a:off x="5699125" y="5981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 flipH="1">
            <a:off x="5373688" y="5908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 flipH="1">
            <a:off x="6094413" y="5656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7" name="Rectangle 20"/>
          <p:cNvSpPr>
            <a:spLocks noChangeArrowheads="1"/>
          </p:cNvSpPr>
          <p:nvPr/>
        </p:nvSpPr>
        <p:spPr bwMode="auto">
          <a:xfrm flipH="1">
            <a:off x="5851525" y="5189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8" name="Rectangle 21"/>
          <p:cNvSpPr>
            <a:spLocks noChangeArrowheads="1"/>
          </p:cNvSpPr>
          <p:nvPr/>
        </p:nvSpPr>
        <p:spPr bwMode="auto">
          <a:xfrm flipH="1">
            <a:off x="6030913" y="59817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9" name="Rectangle 27"/>
          <p:cNvSpPr>
            <a:spLocks noChangeArrowheads="1"/>
          </p:cNvSpPr>
          <p:nvPr/>
        </p:nvSpPr>
        <p:spPr bwMode="auto">
          <a:xfrm flipH="1">
            <a:off x="5491163" y="5656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 flipH="1">
            <a:off x="5521325" y="57673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1" name="Rectangle 23"/>
          <p:cNvSpPr>
            <a:spLocks noChangeArrowheads="1"/>
          </p:cNvSpPr>
          <p:nvPr/>
        </p:nvSpPr>
        <p:spPr bwMode="auto">
          <a:xfrm flipH="1">
            <a:off x="5953125" y="52260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2" name="Rectangle 26"/>
          <p:cNvSpPr>
            <a:spLocks noChangeArrowheads="1"/>
          </p:cNvSpPr>
          <p:nvPr/>
        </p:nvSpPr>
        <p:spPr bwMode="auto">
          <a:xfrm flipH="1">
            <a:off x="4946650" y="5981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" name="Rectangle 27"/>
          <p:cNvSpPr>
            <a:spLocks noChangeArrowheads="1"/>
          </p:cNvSpPr>
          <p:nvPr/>
        </p:nvSpPr>
        <p:spPr bwMode="auto">
          <a:xfrm flipH="1">
            <a:off x="4981575" y="5441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" name="Rectangle 22"/>
          <p:cNvSpPr>
            <a:spLocks noChangeArrowheads="1"/>
          </p:cNvSpPr>
          <p:nvPr/>
        </p:nvSpPr>
        <p:spPr bwMode="auto">
          <a:xfrm flipH="1">
            <a:off x="5889625" y="5334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5" name="Rectangle 26"/>
          <p:cNvSpPr>
            <a:spLocks noChangeArrowheads="1"/>
          </p:cNvSpPr>
          <p:nvPr/>
        </p:nvSpPr>
        <p:spPr bwMode="auto">
          <a:xfrm flipH="1">
            <a:off x="5099050" y="5189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6" name="Rectangle 27"/>
          <p:cNvSpPr>
            <a:spLocks noChangeArrowheads="1"/>
          </p:cNvSpPr>
          <p:nvPr/>
        </p:nvSpPr>
        <p:spPr bwMode="auto">
          <a:xfrm flipH="1">
            <a:off x="5895975" y="5594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7" name="Rectangle 26"/>
          <p:cNvSpPr>
            <a:spLocks noChangeArrowheads="1"/>
          </p:cNvSpPr>
          <p:nvPr/>
        </p:nvSpPr>
        <p:spPr bwMode="auto">
          <a:xfrm flipH="1">
            <a:off x="6013450" y="53419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8" name="Rectangle 19"/>
          <p:cNvSpPr>
            <a:spLocks noChangeArrowheads="1"/>
          </p:cNvSpPr>
          <p:nvPr/>
        </p:nvSpPr>
        <p:spPr bwMode="auto">
          <a:xfrm flipH="1">
            <a:off x="3544888" y="3241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9" name="Rectangle 24"/>
          <p:cNvSpPr>
            <a:spLocks noChangeArrowheads="1"/>
          </p:cNvSpPr>
          <p:nvPr/>
        </p:nvSpPr>
        <p:spPr bwMode="auto">
          <a:xfrm flipH="1">
            <a:off x="4551363" y="28829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0" name="Rectangle 29"/>
          <p:cNvSpPr>
            <a:spLocks noChangeArrowheads="1"/>
          </p:cNvSpPr>
          <p:nvPr/>
        </p:nvSpPr>
        <p:spPr bwMode="auto">
          <a:xfrm flipH="1">
            <a:off x="4119563" y="3097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1" name="Rectangle 30"/>
          <p:cNvSpPr>
            <a:spLocks noChangeArrowheads="1"/>
          </p:cNvSpPr>
          <p:nvPr/>
        </p:nvSpPr>
        <p:spPr bwMode="auto">
          <a:xfrm flipH="1">
            <a:off x="4840288" y="28448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2" name="Rectangle 23"/>
          <p:cNvSpPr>
            <a:spLocks noChangeArrowheads="1"/>
          </p:cNvSpPr>
          <p:nvPr/>
        </p:nvSpPr>
        <p:spPr bwMode="auto">
          <a:xfrm flipH="1">
            <a:off x="4487863" y="28813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3" name="Rectangle 25"/>
          <p:cNvSpPr>
            <a:spLocks noChangeArrowheads="1"/>
          </p:cNvSpPr>
          <p:nvPr/>
        </p:nvSpPr>
        <p:spPr bwMode="auto">
          <a:xfrm flipH="1">
            <a:off x="4919663" y="3048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" name="Rectangle 27"/>
          <p:cNvSpPr>
            <a:spLocks noChangeArrowheads="1"/>
          </p:cNvSpPr>
          <p:nvPr/>
        </p:nvSpPr>
        <p:spPr bwMode="auto">
          <a:xfrm flipH="1">
            <a:off x="3516313" y="3097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5" name="Rectangle 24"/>
          <p:cNvSpPr>
            <a:spLocks noChangeArrowheads="1"/>
          </p:cNvSpPr>
          <p:nvPr/>
        </p:nvSpPr>
        <p:spPr bwMode="auto">
          <a:xfrm flipH="1">
            <a:off x="5465763" y="30353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6" name="Rectangle 29"/>
          <p:cNvSpPr>
            <a:spLocks noChangeArrowheads="1"/>
          </p:cNvSpPr>
          <p:nvPr/>
        </p:nvSpPr>
        <p:spPr bwMode="auto">
          <a:xfrm flipH="1">
            <a:off x="5033963" y="3249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7" name="Rectangle 30"/>
          <p:cNvSpPr>
            <a:spLocks noChangeArrowheads="1"/>
          </p:cNvSpPr>
          <p:nvPr/>
        </p:nvSpPr>
        <p:spPr bwMode="auto">
          <a:xfrm flipH="1">
            <a:off x="5754688" y="2997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 flipH="1">
            <a:off x="4791075" y="2782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9" name="Rectangle 23"/>
          <p:cNvSpPr>
            <a:spLocks noChangeArrowheads="1"/>
          </p:cNvSpPr>
          <p:nvPr/>
        </p:nvSpPr>
        <p:spPr bwMode="auto">
          <a:xfrm flipH="1">
            <a:off x="5402263" y="30337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0" name="Rectangle 27"/>
          <p:cNvSpPr>
            <a:spLocks noChangeArrowheads="1"/>
          </p:cNvSpPr>
          <p:nvPr/>
        </p:nvSpPr>
        <p:spPr bwMode="auto">
          <a:xfrm flipH="1">
            <a:off x="4430713" y="3249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1" name="Rectangle 28"/>
          <p:cNvSpPr>
            <a:spLocks noChangeArrowheads="1"/>
          </p:cNvSpPr>
          <p:nvPr/>
        </p:nvSpPr>
        <p:spPr bwMode="auto">
          <a:xfrm flipH="1">
            <a:off x="4465638" y="2709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2" name="Rectangle 21"/>
          <p:cNvSpPr>
            <a:spLocks noChangeArrowheads="1"/>
          </p:cNvSpPr>
          <p:nvPr/>
        </p:nvSpPr>
        <p:spPr bwMode="auto">
          <a:xfrm flipH="1">
            <a:off x="3546475" y="32083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3" name="Rectangle 23"/>
          <p:cNvSpPr>
            <a:spLocks noChangeArrowheads="1"/>
          </p:cNvSpPr>
          <p:nvPr/>
        </p:nvSpPr>
        <p:spPr bwMode="auto">
          <a:xfrm flipH="1">
            <a:off x="3978275" y="2667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4" name="Rectangle 25"/>
          <p:cNvSpPr>
            <a:spLocks noChangeArrowheads="1"/>
          </p:cNvSpPr>
          <p:nvPr/>
        </p:nvSpPr>
        <p:spPr bwMode="auto">
          <a:xfrm flipH="1">
            <a:off x="4410075" y="29559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" name="Rectangle 27"/>
          <p:cNvSpPr>
            <a:spLocks noChangeArrowheads="1"/>
          </p:cNvSpPr>
          <p:nvPr/>
        </p:nvSpPr>
        <p:spPr bwMode="auto">
          <a:xfrm flipH="1">
            <a:off x="3006725" y="2882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6" name="Rectangle 22"/>
          <p:cNvSpPr>
            <a:spLocks noChangeArrowheads="1"/>
          </p:cNvSpPr>
          <p:nvPr/>
        </p:nvSpPr>
        <p:spPr bwMode="auto">
          <a:xfrm flipH="1">
            <a:off x="3914775" y="2774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7" name="Rectangle 23"/>
          <p:cNvSpPr>
            <a:spLocks noChangeArrowheads="1"/>
          </p:cNvSpPr>
          <p:nvPr/>
        </p:nvSpPr>
        <p:spPr bwMode="auto">
          <a:xfrm flipH="1">
            <a:off x="4892675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8" name="Rectangle 25"/>
          <p:cNvSpPr>
            <a:spLocks noChangeArrowheads="1"/>
          </p:cNvSpPr>
          <p:nvPr/>
        </p:nvSpPr>
        <p:spPr bwMode="auto">
          <a:xfrm flipH="1">
            <a:off x="5324475" y="31083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9" name="Rectangle 27"/>
          <p:cNvSpPr>
            <a:spLocks noChangeArrowheads="1"/>
          </p:cNvSpPr>
          <p:nvPr/>
        </p:nvSpPr>
        <p:spPr bwMode="auto">
          <a:xfrm flipH="1">
            <a:off x="3921125" y="3035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0" name="Rectangle 22"/>
          <p:cNvSpPr>
            <a:spLocks noChangeArrowheads="1"/>
          </p:cNvSpPr>
          <p:nvPr/>
        </p:nvSpPr>
        <p:spPr bwMode="auto">
          <a:xfrm flipH="1">
            <a:off x="4829175" y="2927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1" name="Rectangle 26"/>
          <p:cNvSpPr>
            <a:spLocks noChangeArrowheads="1"/>
          </p:cNvSpPr>
          <p:nvPr/>
        </p:nvSpPr>
        <p:spPr bwMode="auto">
          <a:xfrm flipH="1">
            <a:off x="4038600" y="2782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2" name="Rectangle 29"/>
          <p:cNvSpPr>
            <a:spLocks noChangeArrowheads="1"/>
          </p:cNvSpPr>
          <p:nvPr/>
        </p:nvSpPr>
        <p:spPr bwMode="auto">
          <a:xfrm flipH="1">
            <a:off x="6246813" y="3173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3" name="Rectangle 20"/>
          <p:cNvSpPr>
            <a:spLocks noChangeArrowheads="1"/>
          </p:cNvSpPr>
          <p:nvPr/>
        </p:nvSpPr>
        <p:spPr bwMode="auto">
          <a:xfrm flipH="1">
            <a:off x="6003925" y="2706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4" name="Rectangle 27"/>
          <p:cNvSpPr>
            <a:spLocks noChangeArrowheads="1"/>
          </p:cNvSpPr>
          <p:nvPr/>
        </p:nvSpPr>
        <p:spPr bwMode="auto">
          <a:xfrm flipH="1">
            <a:off x="5643563" y="3173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" name="Rectangle 21"/>
          <p:cNvSpPr>
            <a:spLocks noChangeArrowheads="1"/>
          </p:cNvSpPr>
          <p:nvPr/>
        </p:nvSpPr>
        <p:spPr bwMode="auto">
          <a:xfrm flipH="1">
            <a:off x="5673725" y="3284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6" name="Rectangle 23"/>
          <p:cNvSpPr>
            <a:spLocks noChangeArrowheads="1"/>
          </p:cNvSpPr>
          <p:nvPr/>
        </p:nvSpPr>
        <p:spPr bwMode="auto">
          <a:xfrm flipH="1">
            <a:off x="6105525" y="2743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 flipH="1">
            <a:off x="5133975" y="2959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8" name="Rectangle 22"/>
          <p:cNvSpPr>
            <a:spLocks noChangeArrowheads="1"/>
          </p:cNvSpPr>
          <p:nvPr/>
        </p:nvSpPr>
        <p:spPr bwMode="auto">
          <a:xfrm flipH="1">
            <a:off x="6042025" y="2851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9" name="Rectangle 26"/>
          <p:cNvSpPr>
            <a:spLocks noChangeArrowheads="1"/>
          </p:cNvSpPr>
          <p:nvPr/>
        </p:nvSpPr>
        <p:spPr bwMode="auto">
          <a:xfrm flipH="1">
            <a:off x="5251450" y="2706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0" name="Rectangle 27"/>
          <p:cNvSpPr>
            <a:spLocks noChangeArrowheads="1"/>
          </p:cNvSpPr>
          <p:nvPr/>
        </p:nvSpPr>
        <p:spPr bwMode="auto">
          <a:xfrm flipH="1">
            <a:off x="6048375" y="3111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1" name="Rectangle 26"/>
          <p:cNvSpPr>
            <a:spLocks noChangeArrowheads="1"/>
          </p:cNvSpPr>
          <p:nvPr/>
        </p:nvSpPr>
        <p:spPr bwMode="auto">
          <a:xfrm flipH="1">
            <a:off x="6165850" y="28590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2" name="Rectangle 23"/>
          <p:cNvSpPr>
            <a:spLocks noChangeArrowheads="1"/>
          </p:cNvSpPr>
          <p:nvPr/>
        </p:nvSpPr>
        <p:spPr bwMode="auto">
          <a:xfrm flipH="1">
            <a:off x="2887663" y="5162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3" name="Rectangle 24"/>
          <p:cNvSpPr>
            <a:spLocks noChangeArrowheads="1"/>
          </p:cNvSpPr>
          <p:nvPr/>
        </p:nvSpPr>
        <p:spPr bwMode="auto">
          <a:xfrm flipH="1">
            <a:off x="3103563" y="4371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 flipH="1">
            <a:off x="3319463" y="5451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" name="Rectangle 30"/>
          <p:cNvSpPr>
            <a:spLocks noChangeArrowheads="1"/>
          </p:cNvSpPr>
          <p:nvPr/>
        </p:nvSpPr>
        <p:spPr bwMode="auto">
          <a:xfrm flipH="1">
            <a:off x="3392488" y="4333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6" name="Rectangle 23"/>
          <p:cNvSpPr>
            <a:spLocks noChangeArrowheads="1"/>
          </p:cNvSpPr>
          <p:nvPr/>
        </p:nvSpPr>
        <p:spPr bwMode="auto">
          <a:xfrm flipH="1">
            <a:off x="3040063" y="4370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" name="Rectangle 24"/>
          <p:cNvSpPr>
            <a:spLocks noChangeArrowheads="1"/>
          </p:cNvSpPr>
          <p:nvPr/>
        </p:nvSpPr>
        <p:spPr bwMode="auto">
          <a:xfrm flipH="1">
            <a:off x="3255963" y="35798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8" name="Rectangle 25"/>
          <p:cNvSpPr>
            <a:spLocks noChangeArrowheads="1"/>
          </p:cNvSpPr>
          <p:nvPr/>
        </p:nvSpPr>
        <p:spPr bwMode="auto">
          <a:xfrm flipH="1">
            <a:off x="2962275" y="4445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9" name="Rectangle 30"/>
          <p:cNvSpPr>
            <a:spLocks noChangeArrowheads="1"/>
          </p:cNvSpPr>
          <p:nvPr/>
        </p:nvSpPr>
        <p:spPr bwMode="auto">
          <a:xfrm flipH="1">
            <a:off x="3035300" y="3327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0" name="Rectangle 25"/>
          <p:cNvSpPr>
            <a:spLocks noChangeArrowheads="1"/>
          </p:cNvSpPr>
          <p:nvPr/>
        </p:nvSpPr>
        <p:spPr bwMode="auto">
          <a:xfrm flipH="1">
            <a:off x="3114675" y="36528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1" name="Rectangle 19"/>
          <p:cNvSpPr>
            <a:spLocks noChangeArrowheads="1"/>
          </p:cNvSpPr>
          <p:nvPr/>
        </p:nvSpPr>
        <p:spPr bwMode="auto">
          <a:xfrm flipH="1">
            <a:off x="3309938" y="4654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2" name="Rectangle 26"/>
          <p:cNvSpPr>
            <a:spLocks noChangeArrowheads="1"/>
          </p:cNvSpPr>
          <p:nvPr/>
        </p:nvSpPr>
        <p:spPr bwMode="auto">
          <a:xfrm flipH="1">
            <a:off x="3094038" y="5842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3" name="Rectangle 27"/>
          <p:cNvSpPr>
            <a:spLocks noChangeArrowheads="1"/>
          </p:cNvSpPr>
          <p:nvPr/>
        </p:nvSpPr>
        <p:spPr bwMode="auto">
          <a:xfrm flipH="1">
            <a:off x="3128963" y="53022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4" name="Rectangle 28"/>
          <p:cNvSpPr>
            <a:spLocks noChangeArrowheads="1"/>
          </p:cNvSpPr>
          <p:nvPr/>
        </p:nvSpPr>
        <p:spPr bwMode="auto">
          <a:xfrm flipH="1">
            <a:off x="3163888" y="47625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" name="Rectangle 26"/>
          <p:cNvSpPr>
            <a:spLocks noChangeArrowheads="1"/>
          </p:cNvSpPr>
          <p:nvPr/>
        </p:nvSpPr>
        <p:spPr bwMode="auto">
          <a:xfrm flipH="1">
            <a:off x="3246438" y="5049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6" name="Rectangle 27"/>
          <p:cNvSpPr>
            <a:spLocks noChangeArrowheads="1"/>
          </p:cNvSpPr>
          <p:nvPr/>
        </p:nvSpPr>
        <p:spPr bwMode="auto">
          <a:xfrm flipH="1">
            <a:off x="3281363" y="4510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7" name="Rectangle 28"/>
          <p:cNvSpPr>
            <a:spLocks noChangeArrowheads="1"/>
          </p:cNvSpPr>
          <p:nvPr/>
        </p:nvSpPr>
        <p:spPr bwMode="auto">
          <a:xfrm flipH="1">
            <a:off x="3316288" y="3970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8" name="Rectangle 19"/>
          <p:cNvSpPr>
            <a:spLocks noChangeArrowheads="1"/>
          </p:cNvSpPr>
          <p:nvPr/>
        </p:nvSpPr>
        <p:spPr bwMode="auto">
          <a:xfrm flipH="1">
            <a:off x="2952750" y="3648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9" name="Rectangle 20"/>
          <p:cNvSpPr>
            <a:spLocks noChangeArrowheads="1"/>
          </p:cNvSpPr>
          <p:nvPr/>
        </p:nvSpPr>
        <p:spPr bwMode="auto">
          <a:xfrm flipH="1">
            <a:off x="3132138" y="38290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0" name="Rectangle 21"/>
          <p:cNvSpPr>
            <a:spLocks noChangeArrowheads="1"/>
          </p:cNvSpPr>
          <p:nvPr/>
        </p:nvSpPr>
        <p:spPr bwMode="auto">
          <a:xfrm flipH="1">
            <a:off x="3311525" y="46212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1" name="Rectangle 19"/>
          <p:cNvSpPr>
            <a:spLocks noChangeArrowheads="1"/>
          </p:cNvSpPr>
          <p:nvPr/>
        </p:nvSpPr>
        <p:spPr bwMode="auto">
          <a:xfrm flipH="1">
            <a:off x="3105150" y="28559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2" name="Rectangle 20"/>
          <p:cNvSpPr>
            <a:spLocks noChangeArrowheads="1"/>
          </p:cNvSpPr>
          <p:nvPr/>
        </p:nvSpPr>
        <p:spPr bwMode="auto">
          <a:xfrm flipH="1">
            <a:off x="3284538" y="30368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3" name="Rectangle 26"/>
          <p:cNvSpPr>
            <a:spLocks noChangeArrowheads="1"/>
          </p:cNvSpPr>
          <p:nvPr/>
        </p:nvSpPr>
        <p:spPr bwMode="auto">
          <a:xfrm flipH="1">
            <a:off x="2889250" y="4043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" name="Rectangle 27"/>
          <p:cNvSpPr>
            <a:spLocks noChangeArrowheads="1"/>
          </p:cNvSpPr>
          <p:nvPr/>
        </p:nvSpPr>
        <p:spPr bwMode="auto">
          <a:xfrm flipH="1">
            <a:off x="2924175" y="3503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" name="Rectangle 28"/>
          <p:cNvSpPr>
            <a:spLocks noChangeArrowheads="1"/>
          </p:cNvSpPr>
          <p:nvPr/>
        </p:nvSpPr>
        <p:spPr bwMode="auto">
          <a:xfrm flipH="1">
            <a:off x="2959100" y="29638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" name="Rectangle 24"/>
          <p:cNvSpPr>
            <a:spLocks noChangeArrowheads="1"/>
          </p:cNvSpPr>
          <p:nvPr/>
        </p:nvSpPr>
        <p:spPr bwMode="auto">
          <a:xfrm flipH="1">
            <a:off x="3103563" y="5630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7" name="Rectangle 30"/>
          <p:cNvSpPr>
            <a:spLocks noChangeArrowheads="1"/>
          </p:cNvSpPr>
          <p:nvPr/>
        </p:nvSpPr>
        <p:spPr bwMode="auto">
          <a:xfrm flipH="1">
            <a:off x="3392488" y="5592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8" name="Rectangle 23"/>
          <p:cNvSpPr>
            <a:spLocks noChangeArrowheads="1"/>
          </p:cNvSpPr>
          <p:nvPr/>
        </p:nvSpPr>
        <p:spPr bwMode="auto">
          <a:xfrm flipH="1">
            <a:off x="3040063" y="5629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9" name="Rectangle 25"/>
          <p:cNvSpPr>
            <a:spLocks noChangeArrowheads="1"/>
          </p:cNvSpPr>
          <p:nvPr/>
        </p:nvSpPr>
        <p:spPr bwMode="auto">
          <a:xfrm flipH="1">
            <a:off x="2962275" y="5703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0" name="Rectangle 19"/>
          <p:cNvSpPr>
            <a:spLocks noChangeArrowheads="1"/>
          </p:cNvSpPr>
          <p:nvPr/>
        </p:nvSpPr>
        <p:spPr bwMode="auto">
          <a:xfrm flipH="1">
            <a:off x="3309938" y="59134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1" name="Rectangle 28"/>
          <p:cNvSpPr>
            <a:spLocks noChangeArrowheads="1"/>
          </p:cNvSpPr>
          <p:nvPr/>
        </p:nvSpPr>
        <p:spPr bwMode="auto">
          <a:xfrm flipH="1">
            <a:off x="3163888" y="6021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2" name="Rectangle 27"/>
          <p:cNvSpPr>
            <a:spLocks noChangeArrowheads="1"/>
          </p:cNvSpPr>
          <p:nvPr/>
        </p:nvSpPr>
        <p:spPr bwMode="auto">
          <a:xfrm flipH="1">
            <a:off x="3281363" y="5768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3" name="Rectangle 21"/>
          <p:cNvSpPr>
            <a:spLocks noChangeArrowheads="1"/>
          </p:cNvSpPr>
          <p:nvPr/>
        </p:nvSpPr>
        <p:spPr bwMode="auto">
          <a:xfrm flipH="1">
            <a:off x="3311525" y="5880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4" name="Rectangle 26"/>
          <p:cNvSpPr>
            <a:spLocks noChangeArrowheads="1"/>
          </p:cNvSpPr>
          <p:nvPr/>
        </p:nvSpPr>
        <p:spPr bwMode="auto">
          <a:xfrm flipH="1">
            <a:off x="2889250" y="53022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5" name="Rectangle 24"/>
          <p:cNvSpPr>
            <a:spLocks noChangeArrowheads="1"/>
          </p:cNvSpPr>
          <p:nvPr/>
        </p:nvSpPr>
        <p:spPr bwMode="auto">
          <a:xfrm flipH="1">
            <a:off x="3255963" y="3148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" name="Rectangle 23"/>
          <p:cNvSpPr>
            <a:spLocks noChangeArrowheads="1"/>
          </p:cNvSpPr>
          <p:nvPr/>
        </p:nvSpPr>
        <p:spPr bwMode="auto">
          <a:xfrm flipH="1">
            <a:off x="3192463" y="31464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7" name="Rectangle 25"/>
          <p:cNvSpPr>
            <a:spLocks noChangeArrowheads="1"/>
          </p:cNvSpPr>
          <p:nvPr/>
        </p:nvSpPr>
        <p:spPr bwMode="auto">
          <a:xfrm flipH="1">
            <a:off x="3114675" y="32210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8" name="Rectangle 27"/>
          <p:cNvSpPr>
            <a:spLocks noChangeArrowheads="1"/>
          </p:cNvSpPr>
          <p:nvPr/>
        </p:nvSpPr>
        <p:spPr bwMode="auto">
          <a:xfrm flipH="1">
            <a:off x="2924175" y="3071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9" name="Rectangle 26"/>
          <p:cNvSpPr>
            <a:spLocks noChangeArrowheads="1"/>
          </p:cNvSpPr>
          <p:nvPr/>
        </p:nvSpPr>
        <p:spPr bwMode="auto">
          <a:xfrm flipH="1">
            <a:off x="3041650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7" descr="Rice.png"/>
          <p:cNvPicPr>
            <a:picLocks noChangeAspect="1"/>
          </p:cNvPicPr>
          <p:nvPr/>
        </p:nvPicPr>
        <p:blipFill>
          <a:blip r:embed="rId3" cstate="print"/>
          <a:srcRect l="20833" t="6944" r="17708" b="11111"/>
          <a:stretch>
            <a:fillRect/>
          </a:stretch>
        </p:blipFill>
        <p:spPr bwMode="auto">
          <a:xfrm>
            <a:off x="3810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44563"/>
            <a:ext cx="8763000" cy="57245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Sparse/compressible signal model captures 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simplistic primary structure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Modern compression/processing algorithms capture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richer secondary coefficient structure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Beyond Sparse Models </a:t>
            </a:r>
          </a:p>
        </p:txBody>
      </p:sp>
      <p:pic>
        <p:nvPicPr>
          <p:cNvPr id="5018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629025"/>
            <a:ext cx="2514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/>
          </p:cNvSpPr>
          <p:nvPr/>
        </p:nvSpPr>
        <p:spPr bwMode="auto">
          <a:xfrm>
            <a:off x="719138" y="6075363"/>
            <a:ext cx="1795462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wavelets: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natural images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3740150" y="6075363"/>
            <a:ext cx="1663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Gabor atoms: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chirps/tones</a:t>
            </a:r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5959475" y="5897563"/>
            <a:ext cx="31242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pixels:</a:t>
            </a:r>
          </a:p>
          <a:p>
            <a:pPr marL="39688" algn="ctr"/>
            <a:r>
              <a:rPr lang="en-US" smtClean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background subtracted images</a:t>
            </a:r>
          </a:p>
        </p:txBody>
      </p:sp>
      <p:pic>
        <p:nvPicPr>
          <p:cNvPr id="50185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444875"/>
            <a:ext cx="23622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838200" y="3643313"/>
            <a:ext cx="465138" cy="249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777875" y="4240213"/>
            <a:ext cx="431800" cy="795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1320800" y="3897313"/>
            <a:ext cx="922338" cy="468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12775" y="3536950"/>
            <a:ext cx="20320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574675" y="3808413"/>
            <a:ext cx="187325" cy="396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468313" y="3644900"/>
            <a:ext cx="125412" cy="173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1333500" y="4446588"/>
            <a:ext cx="963613" cy="1019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850900" y="3930650"/>
            <a:ext cx="481013" cy="519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22300" y="3663950"/>
            <a:ext cx="231775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441700" y="4687888"/>
            <a:ext cx="719138" cy="409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152900" y="5094288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797300" y="4090988"/>
            <a:ext cx="1171575" cy="638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968875" y="4721225"/>
            <a:ext cx="719138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4394200" y="3824288"/>
            <a:ext cx="1362075" cy="769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200" name="Oval 24"/>
          <p:cNvSpPr>
            <a:spLocks/>
          </p:cNvSpPr>
          <p:nvPr/>
        </p:nvSpPr>
        <p:spPr bwMode="auto">
          <a:xfrm>
            <a:off x="6813550" y="4054475"/>
            <a:ext cx="279400" cy="736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201" name="Oval 25"/>
          <p:cNvSpPr>
            <a:spLocks/>
          </p:cNvSpPr>
          <p:nvPr/>
        </p:nvSpPr>
        <p:spPr bwMode="auto">
          <a:xfrm>
            <a:off x="6724650" y="3902075"/>
            <a:ext cx="241300" cy="698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202" name="Oval 26"/>
          <p:cNvSpPr>
            <a:spLocks/>
          </p:cNvSpPr>
          <p:nvPr/>
        </p:nvSpPr>
        <p:spPr bwMode="auto">
          <a:xfrm>
            <a:off x="8108950" y="4054475"/>
            <a:ext cx="279400" cy="850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203" name="Oval 27"/>
          <p:cNvSpPr>
            <a:spLocks/>
          </p:cNvSpPr>
          <p:nvPr/>
        </p:nvSpPr>
        <p:spPr bwMode="auto">
          <a:xfrm>
            <a:off x="8324850" y="3990975"/>
            <a:ext cx="279400" cy="736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Signals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5343525"/>
          </a:xfrm>
        </p:spPr>
        <p:txBody>
          <a:bodyPr/>
          <a:lstStyle/>
          <a:p>
            <a:r>
              <a:rPr lang="en-US" smtClean="0"/>
              <a:t>Defn: 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signals </a:t>
            </a:r>
            <a:r>
              <a:rPr lang="en-US" smtClean="0"/>
              <a:t>comprise a </a:t>
            </a:r>
            <a:br>
              <a:rPr lang="en-US" smtClean="0"/>
            </a:br>
            <a:r>
              <a:rPr lang="en-US" smtClean="0"/>
              <a:t>particular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  <a:p>
            <a:endParaRPr lang="en-US" smtClean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187450" y="2349500"/>
            <a:ext cx="2667000" cy="2576513"/>
            <a:chOff x="748" y="1480"/>
            <a:chExt cx="1680" cy="1623"/>
          </a:xfrm>
        </p:grpSpPr>
        <p:sp>
          <p:nvSpPr>
            <p:cNvPr id="24595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596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597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598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599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600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601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602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1243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5543550" y="2133600"/>
            <a:ext cx="2089150" cy="20875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2" name="Rectangle 26"/>
          <p:cNvSpPr>
            <a:spLocks noChangeArrowheads="1"/>
          </p:cNvSpPr>
          <p:nvPr/>
        </p:nvSpPr>
        <p:spPr bwMode="auto">
          <a:xfrm flipH="1">
            <a:off x="6192838" y="2636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3" name="Rectangle 27"/>
          <p:cNvSpPr>
            <a:spLocks noChangeArrowheads="1"/>
          </p:cNvSpPr>
          <p:nvPr/>
        </p:nvSpPr>
        <p:spPr bwMode="auto">
          <a:xfrm flipH="1">
            <a:off x="6372225" y="2817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4" name="Rectangle 28"/>
          <p:cNvSpPr>
            <a:spLocks noChangeArrowheads="1"/>
          </p:cNvSpPr>
          <p:nvPr/>
        </p:nvSpPr>
        <p:spPr bwMode="auto">
          <a:xfrm flipH="1">
            <a:off x="6551613" y="3609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 flipH="1">
            <a:off x="6767513" y="3968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6" name="Rectangle 30"/>
          <p:cNvSpPr>
            <a:spLocks noChangeArrowheads="1"/>
          </p:cNvSpPr>
          <p:nvPr/>
        </p:nvSpPr>
        <p:spPr bwMode="auto">
          <a:xfrm flipH="1">
            <a:off x="6983413" y="3068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7" name="Rectangle 31"/>
          <p:cNvSpPr>
            <a:spLocks noChangeArrowheads="1"/>
          </p:cNvSpPr>
          <p:nvPr/>
        </p:nvSpPr>
        <p:spPr bwMode="auto">
          <a:xfrm flipH="1">
            <a:off x="7199313" y="2278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8" name="Rectangle 32"/>
          <p:cNvSpPr>
            <a:spLocks noChangeArrowheads="1"/>
          </p:cNvSpPr>
          <p:nvPr/>
        </p:nvSpPr>
        <p:spPr bwMode="auto">
          <a:xfrm flipH="1">
            <a:off x="7415213" y="3357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 flipH="1">
            <a:off x="5976938" y="3824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90" name="Rectangle 34"/>
          <p:cNvSpPr>
            <a:spLocks noChangeArrowheads="1"/>
          </p:cNvSpPr>
          <p:nvPr/>
        </p:nvSpPr>
        <p:spPr bwMode="auto">
          <a:xfrm flipH="1">
            <a:off x="6011863" y="3284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91" name="Rectangle 35"/>
          <p:cNvSpPr>
            <a:spLocks noChangeArrowheads="1"/>
          </p:cNvSpPr>
          <p:nvPr/>
        </p:nvSpPr>
        <p:spPr bwMode="auto">
          <a:xfrm flipH="1">
            <a:off x="6046788" y="2744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92" name="Rectangle 36"/>
          <p:cNvSpPr>
            <a:spLocks noChangeArrowheads="1"/>
          </p:cNvSpPr>
          <p:nvPr/>
        </p:nvSpPr>
        <p:spPr bwMode="auto">
          <a:xfrm flipH="1">
            <a:off x="6767513" y="2492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93" name="Rectangle 37"/>
          <p:cNvSpPr>
            <a:spLocks noChangeArrowheads="1"/>
          </p:cNvSpPr>
          <p:nvPr/>
        </p:nvSpPr>
        <p:spPr bwMode="auto">
          <a:xfrm flipH="1">
            <a:off x="7488238" y="22399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94" name="Line 38"/>
          <p:cNvSpPr>
            <a:spLocks noChangeShapeType="1"/>
          </p:cNvSpPr>
          <p:nvPr/>
        </p:nvSpPr>
        <p:spPr bwMode="auto">
          <a:xfrm flipH="1">
            <a:off x="4175125" y="3213100"/>
            <a:ext cx="1044575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flipH="1">
            <a:off x="7135813" y="3221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 flipH="1">
            <a:off x="6629400" y="33734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flipH="1">
            <a:off x="7288213" y="2514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H="1">
            <a:off x="7288213" y="2895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 flipH="1">
            <a:off x="7010400" y="3698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flipH="1">
            <a:off x="63246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 flipH="1">
            <a:off x="5715000" y="2438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 flipH="1">
            <a:off x="6135688" y="2362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 flipH="1">
            <a:off x="5715000" y="3048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 flipH="1">
            <a:off x="6705600" y="28606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 flipH="1">
            <a:off x="5715000" y="3546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 flipH="1">
            <a:off x="5867400" y="2590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 flipH="1">
            <a:off x="6440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 flipH="1">
            <a:off x="5678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flipH="1">
            <a:off x="7278688" y="3851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 flipH="1">
            <a:off x="7278688" y="35814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2271713" y="234950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271713" y="3841750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1187450" y="3841750"/>
            <a:ext cx="1084263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 rot="-283838">
            <a:off x="1255713" y="32305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 rot="2577415">
            <a:off x="1322388" y="32305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9" name="AutoShape 12"/>
          <p:cNvSpPr>
            <a:spLocks noChangeArrowheads="1"/>
          </p:cNvSpPr>
          <p:nvPr/>
        </p:nvSpPr>
        <p:spPr bwMode="auto">
          <a:xfrm rot="7746010">
            <a:off x="1221582" y="3196431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2234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2484438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4530725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25" name="Line 31"/>
          <p:cNvSpPr>
            <a:spLocks noChangeShapeType="1"/>
          </p:cNvSpPr>
          <p:nvPr/>
        </p:nvSpPr>
        <p:spPr bwMode="auto">
          <a:xfrm flipH="1" flipV="1">
            <a:off x="4175125" y="4868863"/>
            <a:ext cx="1044575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5543550" y="2133600"/>
            <a:ext cx="2089150" cy="20875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 flipH="1">
            <a:off x="6192838" y="2636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 flipH="1">
            <a:off x="6372225" y="2817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 flipH="1">
            <a:off x="6551613" y="3609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 flipH="1">
            <a:off x="6767513" y="3968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 flipH="1">
            <a:off x="6983413" y="3068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 flipH="1">
            <a:off x="7199313" y="2278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 flipH="1">
            <a:off x="7415213" y="3357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 flipH="1">
            <a:off x="5976938" y="3824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 flipH="1">
            <a:off x="6011863" y="3284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 flipH="1">
            <a:off x="6046788" y="2744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 flipH="1">
            <a:off x="6767513" y="2492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 flipH="1">
            <a:off x="7488238" y="22399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 flipH="1">
            <a:off x="7135813" y="3221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 flipH="1">
            <a:off x="6629400" y="33734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 flipH="1">
            <a:off x="7288213" y="2514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 flipH="1">
            <a:off x="7288213" y="2895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 flipH="1">
            <a:off x="7010400" y="3698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 flipH="1">
            <a:off x="63246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 flipH="1">
            <a:off x="5715000" y="2438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 flipH="1">
            <a:off x="6135688" y="2362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 flipH="1">
            <a:off x="5715000" y="3048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 flipH="1">
            <a:off x="6705600" y="28606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 flipH="1">
            <a:off x="5715000" y="3546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 flipH="1">
            <a:off x="5867400" y="2590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 flipH="1">
            <a:off x="6440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 flipH="1">
            <a:off x="5678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flipH="1">
            <a:off x="7278688" y="3851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 flipH="1">
            <a:off x="7278688" y="35814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638800" y="1838325"/>
            <a:ext cx="2667000" cy="2576513"/>
            <a:chOff x="5638800" y="1837949"/>
            <a:chExt cx="2667000" cy="2576513"/>
          </a:xfrm>
        </p:grpSpPr>
        <p:sp>
          <p:nvSpPr>
            <p:cNvPr id="25604" name="Line 5"/>
            <p:cNvSpPr>
              <a:spLocks noChangeShapeType="1"/>
            </p:cNvSpPr>
            <p:nvPr/>
          </p:nvSpPr>
          <p:spPr bwMode="auto">
            <a:xfrm flipV="1">
              <a:off x="6723063" y="1837949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>
              <a:off x="6723063" y="3330199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6" name="Line 7"/>
            <p:cNvSpPr>
              <a:spLocks noChangeShapeType="1"/>
            </p:cNvSpPr>
            <p:nvPr/>
          </p:nvSpPr>
          <p:spPr bwMode="auto">
            <a:xfrm flipH="1">
              <a:off x="5638800" y="3330199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7" name="AutoShape 8"/>
            <p:cNvSpPr>
              <a:spLocks noChangeArrowheads="1"/>
            </p:cNvSpPr>
            <p:nvPr/>
          </p:nvSpPr>
          <p:spPr bwMode="auto">
            <a:xfrm rot="21316162">
              <a:off x="5707063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8" name="AutoShape 10"/>
            <p:cNvSpPr>
              <a:spLocks noChangeArrowheads="1"/>
            </p:cNvSpPr>
            <p:nvPr/>
          </p:nvSpPr>
          <p:spPr bwMode="auto">
            <a:xfrm rot="2577415">
              <a:off x="5773738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9" name="AutoShape 12"/>
            <p:cNvSpPr>
              <a:spLocks noChangeArrowheads="1"/>
            </p:cNvSpPr>
            <p:nvPr/>
          </p:nvSpPr>
          <p:spPr bwMode="auto">
            <a:xfrm rot="7746010">
              <a:off x="5672932" y="2684880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3261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1972887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3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4648200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73050" y="32004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Structured subspaces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sz="7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&lt;&gt; fewer subspaces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&lt;&gt;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relaxed RIP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i="1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fewer measurements</a:t>
            </a:r>
            <a:r>
              <a:rPr lang="en-US" sz="2400" b="1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bintree_smallest.pdf"/>
          <p:cNvPicPr>
            <a:picLocks noChangeAspect="1"/>
          </p:cNvPicPr>
          <p:nvPr/>
        </p:nvPicPr>
        <p:blipFill>
          <a:blip r:embed="rId3" cstate="print"/>
          <a:srcRect b="16637"/>
          <a:stretch>
            <a:fillRect/>
          </a:stretch>
        </p:blipFill>
        <p:spPr bwMode="auto">
          <a:xfrm>
            <a:off x="-360363" y="584200"/>
            <a:ext cx="9504363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/>
          </p:cNvSpPr>
          <p:nvPr/>
        </p:nvSpPr>
        <p:spPr bwMode="auto">
          <a:xfrm>
            <a:off x="4276725" y="3892550"/>
            <a:ext cx="238283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2400" b="1">
                <a:solidFill>
                  <a:srgbClr val="0000FF"/>
                </a:solidFill>
                <a:sym typeface="Gill Sans" charset="0"/>
              </a:rPr>
              <a:t>Marco Duarte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45581" t="19217" r="31027" b="46130"/>
          <a:stretch>
            <a:fillRect/>
          </a:stretch>
        </p:blipFill>
        <p:spPr bwMode="auto">
          <a:xfrm>
            <a:off x="4735513" y="4257675"/>
            <a:ext cx="14986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1392" t="211" r="14557" b="1054"/>
          <a:stretch>
            <a:fillRect/>
          </a:stretch>
        </p:blipFill>
        <p:spPr bwMode="auto">
          <a:xfrm>
            <a:off x="5903913" y="1265238"/>
            <a:ext cx="1485900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/>
          </p:cNvSpPr>
          <p:nvPr/>
        </p:nvSpPr>
        <p:spPr bwMode="auto">
          <a:xfrm>
            <a:off x="5292725" y="836613"/>
            <a:ext cx="275748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2400" b="1">
                <a:solidFill>
                  <a:srgbClr val="0000FF"/>
                </a:solidFill>
                <a:sym typeface="Gill Sans" charset="0"/>
              </a:rPr>
              <a:t>Chinmay Hegde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2875" y="3249613"/>
            <a:ext cx="973138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68538" y="3357563"/>
            <a:ext cx="973137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716463" y="3284538"/>
            <a:ext cx="973137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946900" y="3394075"/>
            <a:ext cx="973138" cy="395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284663" y="1089025"/>
            <a:ext cx="863600" cy="395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7338" y="4724400"/>
            <a:ext cx="252412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/>
          </p:cNvSpPr>
          <p:nvPr/>
        </p:nvSpPr>
        <p:spPr bwMode="auto">
          <a:xfrm>
            <a:off x="34925" y="2457450"/>
            <a:ext cx="2630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2400" b="1" dirty="0" smtClean="0">
                <a:solidFill>
                  <a:srgbClr val="0000FF"/>
                </a:solidFill>
                <a:sym typeface="Gill Sans" charset="0"/>
              </a:rPr>
              <a:t>Richard </a:t>
            </a:r>
            <a:r>
              <a:rPr lang="en-US" sz="2400" b="1" dirty="0" err="1" smtClean="0">
                <a:solidFill>
                  <a:srgbClr val="0000FF"/>
                </a:solidFill>
                <a:sym typeface="Gill Sans" charset="0"/>
              </a:rPr>
              <a:t>Baraniuk</a:t>
            </a:r>
            <a:endParaRPr lang="en-US" sz="2400" b="1" dirty="0">
              <a:solidFill>
                <a:srgbClr val="0000FF"/>
              </a:solidFill>
              <a:sym typeface="Gill Sans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185863" y="1846263"/>
            <a:ext cx="973137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volkan\Desktop\Proc of IEEE Submission\Bio and Pictures\Baraniuk.jpg"/>
          <p:cNvPicPr>
            <a:picLocks noChangeAspect="1" noChangeArrowheads="1"/>
          </p:cNvPicPr>
          <p:nvPr/>
        </p:nvPicPr>
        <p:blipFill>
          <a:blip r:embed="rId6" cstate="print"/>
          <a:srcRect l="45209" t="19153" r="4669" b="43278"/>
          <a:stretch>
            <a:fillRect/>
          </a:stretch>
        </p:blipFill>
        <p:spPr bwMode="auto">
          <a:xfrm>
            <a:off x="533400" y="2971800"/>
            <a:ext cx="1490472" cy="149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638800" y="1838325"/>
            <a:ext cx="2667000" cy="2576513"/>
            <a:chOff x="5638800" y="1837949"/>
            <a:chExt cx="2667000" cy="2576513"/>
          </a:xfrm>
        </p:grpSpPr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6723063" y="1837949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6723063" y="3330199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5638800" y="3330199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 rot="21316162">
              <a:off x="5707063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 rot="2577415">
              <a:off x="5773738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 rot="7746010">
              <a:off x="5672932" y="2684880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4285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1972887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73050" y="32004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Structured subspaces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sz="7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&lt;&gt; increased signal discrimination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improved recovery </a:t>
            </a:r>
            <a:r>
              <a:rPr lang="en-US" sz="2000" b="1" i="1" dirty="0" err="1">
                <a:solidFill>
                  <a:srgbClr val="000000"/>
                </a:solidFill>
                <a:latin typeface="Verdana" pitchFamily="34" charset="0"/>
              </a:rPr>
              <a:t>perf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i="1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faster recovery</a:t>
            </a:r>
            <a:r>
              <a:rPr lang="en-US" sz="2400" b="1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54278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4648200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9388"/>
            <a:ext cx="7810500" cy="3221037"/>
          </a:xfrm>
        </p:spPr>
        <p:txBody>
          <a:bodyPr/>
          <a:lstStyle/>
          <a:p>
            <a:r>
              <a:rPr lang="en-US" b="1" smtClean="0"/>
              <a:t>Model-based CS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Running Example: </a:t>
            </a:r>
            <a:br>
              <a:rPr lang="en-US" b="1" smtClean="0"/>
            </a:br>
            <a:r>
              <a:rPr lang="en-US" b="1" smtClean="0"/>
              <a:t>Tree-Sparse Signals</a:t>
            </a:r>
          </a:p>
        </p:txBody>
      </p:sp>
      <p:sp>
        <p:nvSpPr>
          <p:cNvPr id="54275" name="Rectangle 21"/>
          <p:cNvSpPr>
            <a:spLocks noChangeArrowheads="1"/>
          </p:cNvSpPr>
          <p:nvPr/>
        </p:nvSpPr>
        <p:spPr bwMode="auto">
          <a:xfrm>
            <a:off x="6078538" y="6473825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Verdana" pitchFamily="34" charset="0"/>
              </a:rPr>
              <a:t>[Baraniuk, </a:t>
            </a:r>
            <a:r>
              <a:rPr lang="en-US" sz="1400" b="1" smtClean="0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 smtClean="0">
                <a:solidFill>
                  <a:srgbClr val="000000"/>
                </a:solidFill>
                <a:latin typeface="Verdana" pitchFamily="34" charset="0"/>
              </a:rPr>
              <a:t>, Duarte, Hegde]</a:t>
            </a: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Wavelet Sparse</a:t>
            </a:r>
          </a:p>
        </p:txBody>
      </p:sp>
      <p:pic>
        <p:nvPicPr>
          <p:cNvPr id="55299" name="Picture 8" descr="ltmpcwtex"/>
          <p:cNvPicPr>
            <a:picLocks noChangeAspect="1" noChangeArrowheads="1"/>
          </p:cNvPicPr>
          <p:nvPr/>
        </p:nvPicPr>
        <p:blipFill>
          <a:blip r:embed="rId3" cstate="print"/>
          <a:srcRect l="40607" t="53906" r="8406" b="7379"/>
          <a:stretch>
            <a:fillRect/>
          </a:stretch>
        </p:blipFill>
        <p:spPr bwMode="auto">
          <a:xfrm>
            <a:off x="539750" y="4352925"/>
            <a:ext cx="4429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9" descr="ltmpcwtex"/>
          <p:cNvPicPr>
            <a:picLocks noChangeAspect="1" noChangeArrowheads="1"/>
          </p:cNvPicPr>
          <p:nvPr/>
        </p:nvPicPr>
        <p:blipFill>
          <a:blip r:embed="rId3" cstate="print"/>
          <a:srcRect l="40607" t="6656" r="8406" b="55295"/>
          <a:stretch>
            <a:fillRect/>
          </a:stretch>
        </p:blipFill>
        <p:spPr bwMode="auto">
          <a:xfrm>
            <a:off x="539750" y="2265363"/>
            <a:ext cx="442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5386388" y="3887788"/>
            <a:ext cx="36861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Typical of wavelet transforms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of natural signals and images (piecewise smooth)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177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1-D 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19177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1-D wavelet transform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019300" y="2789238"/>
            <a:ext cx="137795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scale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019300" y="4846638"/>
            <a:ext cx="137795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scale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4119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coefficients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64119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51643" y="5187156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amplitude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643" y="3053556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Verdana"/>
              </a:rPr>
              <a:t>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01600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</a:t>
            </a:r>
            <a:r>
              <a:rPr lang="en-US" b="1" smtClean="0">
                <a:solidFill>
                  <a:srgbClr val="0000FF"/>
                </a:solidFill>
              </a:rPr>
              <a:t>rooted subtree</a:t>
            </a:r>
          </a:p>
        </p:txBody>
      </p:sp>
      <p:pic>
        <p:nvPicPr>
          <p:cNvPr id="56324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ltmpcwtex"/>
          <p:cNvPicPr>
            <a:picLocks noChangeAspect="1" noChangeArrowheads="1"/>
          </p:cNvPicPr>
          <p:nvPr/>
        </p:nvPicPr>
        <p:blipFill>
          <a:blip r:embed="rId4" cstate="print"/>
          <a:srcRect l="40607" t="53906" r="8406" b="7379"/>
          <a:stretch>
            <a:fillRect/>
          </a:stretch>
        </p:blipFill>
        <p:spPr bwMode="auto">
          <a:xfrm>
            <a:off x="539750" y="4579938"/>
            <a:ext cx="4429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ltmpcwtex"/>
          <p:cNvPicPr>
            <a:picLocks noChangeAspect="1" noChangeArrowheads="1"/>
          </p:cNvPicPr>
          <p:nvPr/>
        </p:nvPicPr>
        <p:blipFill>
          <a:blip r:embed="rId4" cstate="print"/>
          <a:srcRect l="40607" t="6656" r="8406" b="55295"/>
          <a:stretch>
            <a:fillRect/>
          </a:stretch>
        </p:blipFill>
        <p:spPr bwMode="auto">
          <a:xfrm>
            <a:off x="539750" y="2492375"/>
            <a:ext cx="4429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1" name="Rectangle 3"/>
          <p:cNvSpPr>
            <a:spLocks noChangeArrowheads="1"/>
          </p:cNvSpPr>
          <p:nvPr/>
        </p:nvSpPr>
        <p:spPr bwMode="auto">
          <a:xfrm>
            <a:off x="5386388" y="3887788"/>
            <a:ext cx="36861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Typical of wavelet transforms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of natural signals and images (piecewise smooth)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403350"/>
            <a:ext cx="8763000" cy="584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Model:</a:t>
            </a:r>
            <a:r>
              <a:rPr lang="en-US" i="1" dirty="0" smtClean="0"/>
              <a:t>  K</a:t>
            </a:r>
            <a:r>
              <a:rPr lang="en-US" dirty="0" smtClean="0"/>
              <a:t>-sparse coefficients </a:t>
            </a:r>
            <a:br>
              <a:rPr lang="en-US" dirty="0" smtClean="0"/>
            </a:br>
            <a:r>
              <a:rPr lang="en-US" b="1" dirty="0" smtClean="0"/>
              <a:t>+	</a:t>
            </a:r>
            <a:r>
              <a:rPr lang="en-US" dirty="0" smtClean="0"/>
              <a:t>significant coefficients </a:t>
            </a:r>
            <a:br>
              <a:rPr lang="en-US" dirty="0" smtClean="0"/>
            </a:br>
            <a:r>
              <a:rPr lang="en-US" dirty="0" smtClean="0"/>
              <a:t>	lie on a rooted </a:t>
            </a:r>
            <a:r>
              <a:rPr lang="en-US" dirty="0" err="1" smtClean="0"/>
              <a:t>subtree</a:t>
            </a: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Sparse approx:</a:t>
            </a:r>
            <a:r>
              <a:rPr lang="en-US" dirty="0" smtClean="0"/>
              <a:t>	    find </a:t>
            </a:r>
            <a:r>
              <a:rPr lang="en-US" dirty="0" smtClean="0">
                <a:solidFill>
                  <a:srgbClr val="0000FF"/>
                </a:solidFill>
              </a:rPr>
              <a:t>best set</a:t>
            </a:r>
            <a:r>
              <a:rPr lang="en-US" dirty="0" smtClean="0"/>
              <a:t> of coefficients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hard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lvl="1"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Tree-sparse approx:</a:t>
            </a:r>
            <a:r>
              <a:rPr lang="en-US" dirty="0" smtClean="0"/>
              <a:t>   find </a:t>
            </a:r>
            <a:r>
              <a:rPr lang="en-US" dirty="0" smtClean="0">
                <a:solidFill>
                  <a:srgbClr val="0000FF"/>
                </a:solidFill>
              </a:rPr>
              <a:t>best rooted </a:t>
            </a:r>
            <a:r>
              <a:rPr lang="en-US" dirty="0" err="1" smtClean="0">
                <a:solidFill>
                  <a:srgbClr val="0000FF"/>
                </a:solidFill>
              </a:rPr>
              <a:t>subtree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	of coefficients </a:t>
            </a:r>
          </a:p>
          <a:p>
            <a:pPr lvl="1"/>
            <a:r>
              <a:rPr lang="en-US" dirty="0" smtClean="0"/>
              <a:t>condensing sort and select </a:t>
            </a:r>
            <a:r>
              <a:rPr lang="en-US" sz="1600" dirty="0" smtClean="0"/>
              <a:t>[</a:t>
            </a:r>
            <a:r>
              <a:rPr lang="en-US" sz="1600" dirty="0" err="1" smtClean="0"/>
              <a:t>Baraniuk</a:t>
            </a:r>
            <a:r>
              <a:rPr lang="en-US" sz="1600" dirty="0" smtClean="0"/>
              <a:t>]</a:t>
            </a:r>
          </a:p>
          <a:p>
            <a:pPr lvl="1"/>
            <a:r>
              <a:rPr lang="en-US" dirty="0" smtClean="0"/>
              <a:t>dynamic programming </a:t>
            </a:r>
            <a:r>
              <a:rPr lang="en-US" sz="1600" dirty="0" smtClean="0"/>
              <a:t>[</a:t>
            </a:r>
            <a:r>
              <a:rPr lang="en-US" sz="1600" dirty="0" err="1" smtClean="0"/>
              <a:t>Donoho</a:t>
            </a:r>
            <a:r>
              <a:rPr lang="en-US" sz="1600" dirty="0" smtClean="0"/>
              <a:t>]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57348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Sparse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176588"/>
            <a:ext cx="2743200" cy="3368675"/>
            <a:chOff x="432" y="1776"/>
            <a:chExt cx="1728" cy="2122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2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3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5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6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38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</a:rPr>
                <a:t>K-planes</a:t>
              </a:r>
            </a:p>
          </p:txBody>
        </p:sp>
        <p:sp>
          <p:nvSpPr>
            <p:cNvPr id="29729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30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42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43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33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328988"/>
            <a:ext cx="4419600" cy="3136900"/>
            <a:chOff x="2880" y="1872"/>
            <a:chExt cx="2784" cy="1976"/>
          </a:xfrm>
        </p:grpSpPr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08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0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2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23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13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4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5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6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7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8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7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64050" y="6329363"/>
            <a:ext cx="35702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096000" y="685800"/>
            <a:ext cx="2819400" cy="1905000"/>
            <a:chOff x="6096000" y="685800"/>
            <a:chExt cx="2819400" cy="1905000"/>
          </a:xfrm>
        </p:grpSpPr>
        <p:cxnSp>
          <p:nvCxnSpPr>
            <p:cNvPr id="58388" name="Straight Connector 38"/>
            <p:cNvCxnSpPr>
              <a:cxnSpLocks noChangeShapeType="1"/>
            </p:cNvCxnSpPr>
            <p:nvPr/>
          </p:nvCxnSpPr>
          <p:spPr bwMode="auto">
            <a:xfrm>
              <a:off x="7467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9" name="Straight Connector 40"/>
            <p:cNvCxnSpPr>
              <a:cxnSpLocks noChangeShapeType="1"/>
            </p:cNvCxnSpPr>
            <p:nvPr/>
          </p:nvCxnSpPr>
          <p:spPr bwMode="auto">
            <a:xfrm flipH="1">
              <a:off x="6705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0" name="Straight Connector 42"/>
            <p:cNvCxnSpPr>
              <a:cxnSpLocks noChangeShapeType="1"/>
            </p:cNvCxnSpPr>
            <p:nvPr/>
          </p:nvCxnSpPr>
          <p:spPr bwMode="auto">
            <a:xfrm rot="5400000">
              <a:off x="7772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1" name="Straight Connector 44"/>
            <p:cNvCxnSpPr>
              <a:cxnSpLocks noChangeShapeType="1"/>
            </p:cNvCxnSpPr>
            <p:nvPr/>
          </p:nvCxnSpPr>
          <p:spPr bwMode="auto">
            <a:xfrm rot="16200000" flipH="1">
              <a:off x="8153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2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248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3" name="Straight Connector 46"/>
            <p:cNvCxnSpPr>
              <a:cxnSpLocks noChangeShapeType="1"/>
            </p:cNvCxnSpPr>
            <p:nvPr/>
          </p:nvCxnSpPr>
          <p:spPr bwMode="auto">
            <a:xfrm rot="16200000" flipH="1">
              <a:off x="6629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4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9817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5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6172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6" name="Straight Connector 51"/>
            <p:cNvCxnSpPr>
              <a:cxnSpLocks noChangeShapeType="1"/>
            </p:cNvCxnSpPr>
            <p:nvPr/>
          </p:nvCxnSpPr>
          <p:spPr bwMode="auto">
            <a:xfrm rot="5400000">
              <a:off x="6743699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7" name="Straight Connector 52"/>
            <p:cNvCxnSpPr>
              <a:cxnSpLocks noChangeShapeType="1"/>
            </p:cNvCxnSpPr>
            <p:nvPr/>
          </p:nvCxnSpPr>
          <p:spPr bwMode="auto">
            <a:xfrm rot="16200000" flipH="1">
              <a:off x="6934199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8" name="Straight Connector 53"/>
            <p:cNvCxnSpPr>
              <a:cxnSpLocks noChangeShapeType="1"/>
            </p:cNvCxnSpPr>
            <p:nvPr/>
          </p:nvCxnSpPr>
          <p:spPr bwMode="auto">
            <a:xfrm rot="16200000" flipH="1">
              <a:off x="76581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9" name="Straight Connector 54"/>
            <p:cNvCxnSpPr>
              <a:cxnSpLocks noChangeShapeType="1"/>
            </p:cNvCxnSpPr>
            <p:nvPr/>
          </p:nvCxnSpPr>
          <p:spPr bwMode="auto">
            <a:xfrm rot="5400000">
              <a:off x="7467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Straight Connector 61"/>
            <p:cNvCxnSpPr>
              <a:cxnSpLocks noChangeShapeType="1"/>
            </p:cNvCxnSpPr>
            <p:nvPr/>
          </p:nvCxnSpPr>
          <p:spPr bwMode="auto">
            <a:xfrm rot="16200000" flipH="1">
              <a:off x="8458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Straight Connector 62"/>
            <p:cNvCxnSpPr>
              <a:cxnSpLocks noChangeShapeType="1"/>
            </p:cNvCxnSpPr>
            <p:nvPr/>
          </p:nvCxnSpPr>
          <p:spPr bwMode="auto">
            <a:xfrm rot="5400000">
              <a:off x="8229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Straight Connector 66"/>
            <p:cNvCxnSpPr>
              <a:cxnSpLocks noChangeShapeType="1"/>
            </p:cNvCxnSpPr>
            <p:nvPr/>
          </p:nvCxnSpPr>
          <p:spPr bwMode="auto">
            <a:xfrm rot="5400000">
              <a:off x="5943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Straight Connector 69"/>
            <p:cNvCxnSpPr>
              <a:cxnSpLocks noChangeShapeType="1"/>
            </p:cNvCxnSpPr>
            <p:nvPr/>
          </p:nvCxnSpPr>
          <p:spPr bwMode="auto">
            <a:xfrm rot="16200000" flipH="1">
              <a:off x="6019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Straight Connector 70"/>
            <p:cNvCxnSpPr>
              <a:cxnSpLocks noChangeShapeType="1"/>
            </p:cNvCxnSpPr>
            <p:nvPr/>
          </p:nvCxnSpPr>
          <p:spPr bwMode="auto">
            <a:xfrm rot="5400000">
              <a:off x="6324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5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6400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6" name="Straight Connector 72"/>
            <p:cNvCxnSpPr>
              <a:cxnSpLocks noChangeShapeType="1"/>
            </p:cNvCxnSpPr>
            <p:nvPr/>
          </p:nvCxnSpPr>
          <p:spPr bwMode="auto">
            <a:xfrm rot="5400000">
              <a:off x="6705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7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6781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8" name="Straight Connector 74"/>
            <p:cNvCxnSpPr>
              <a:cxnSpLocks noChangeShapeType="1"/>
            </p:cNvCxnSpPr>
            <p:nvPr/>
          </p:nvCxnSpPr>
          <p:spPr bwMode="auto">
            <a:xfrm rot="5400000">
              <a:off x="7086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9" name="Straight Connector 75"/>
            <p:cNvCxnSpPr>
              <a:cxnSpLocks noChangeShapeType="1"/>
            </p:cNvCxnSpPr>
            <p:nvPr/>
          </p:nvCxnSpPr>
          <p:spPr bwMode="auto">
            <a:xfrm rot="16200000" flipH="1">
              <a:off x="7162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Straight Connector 76"/>
            <p:cNvCxnSpPr>
              <a:cxnSpLocks noChangeShapeType="1"/>
            </p:cNvCxnSpPr>
            <p:nvPr/>
          </p:nvCxnSpPr>
          <p:spPr bwMode="auto">
            <a:xfrm rot="5400000">
              <a:off x="7391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7467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Straight Connector 78"/>
            <p:cNvCxnSpPr>
              <a:cxnSpLocks noChangeShapeType="1"/>
            </p:cNvCxnSpPr>
            <p:nvPr/>
          </p:nvCxnSpPr>
          <p:spPr bwMode="auto">
            <a:xfrm rot="5400000">
              <a:off x="7772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3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7848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4" name="Straight Connector 80"/>
            <p:cNvCxnSpPr>
              <a:cxnSpLocks noChangeShapeType="1"/>
            </p:cNvCxnSpPr>
            <p:nvPr/>
          </p:nvCxnSpPr>
          <p:spPr bwMode="auto">
            <a:xfrm rot="5400000">
              <a:off x="8153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5" name="Straight Connector 81"/>
            <p:cNvCxnSpPr>
              <a:cxnSpLocks noChangeShapeType="1"/>
            </p:cNvCxnSpPr>
            <p:nvPr/>
          </p:nvCxnSpPr>
          <p:spPr bwMode="auto">
            <a:xfrm rot="16200000" flipH="1">
              <a:off x="8229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6" name="Straight Connector 82"/>
            <p:cNvCxnSpPr>
              <a:cxnSpLocks noChangeShapeType="1"/>
            </p:cNvCxnSpPr>
            <p:nvPr/>
          </p:nvCxnSpPr>
          <p:spPr bwMode="auto">
            <a:xfrm rot="5400000">
              <a:off x="8610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7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8686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379" name="Rectangle 85"/>
          <p:cNvSpPr>
            <a:spLocks noChangeArrowheads="1"/>
          </p:cNvSpPr>
          <p:nvPr/>
        </p:nvSpPr>
        <p:spPr bwMode="auto">
          <a:xfrm>
            <a:off x="6629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0" name="Rectangle 86"/>
          <p:cNvSpPr>
            <a:spLocks noChangeArrowheads="1"/>
          </p:cNvSpPr>
          <p:nvPr/>
        </p:nvSpPr>
        <p:spPr bwMode="auto">
          <a:xfrm>
            <a:off x="7772400" y="16002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1" name="Rectangle 8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2" name="Rectangle 88"/>
          <p:cNvSpPr>
            <a:spLocks noChangeArrowheads="1"/>
          </p:cNvSpPr>
          <p:nvPr/>
        </p:nvSpPr>
        <p:spPr bwMode="auto">
          <a:xfrm>
            <a:off x="6477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3" name="Rectangle 89"/>
          <p:cNvSpPr>
            <a:spLocks noChangeArrowheads="1"/>
          </p:cNvSpPr>
          <p:nvPr/>
        </p:nvSpPr>
        <p:spPr bwMode="auto">
          <a:xfrm>
            <a:off x="8153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4" name="Rectangle 90"/>
          <p:cNvSpPr>
            <a:spLocks noChangeArrowheads="1"/>
          </p:cNvSpPr>
          <p:nvPr/>
        </p:nvSpPr>
        <p:spPr bwMode="auto">
          <a:xfrm>
            <a:off x="8001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5" name="Rectangle 91"/>
          <p:cNvSpPr>
            <a:spLocks noChangeArrowheads="1"/>
          </p:cNvSpPr>
          <p:nvPr/>
        </p:nvSpPr>
        <p:spPr bwMode="auto">
          <a:xfrm>
            <a:off x="8382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6" name="Rectangle 92"/>
          <p:cNvSpPr>
            <a:spLocks noChangeArrowheads="1"/>
          </p:cNvSpPr>
          <p:nvPr/>
        </p:nvSpPr>
        <p:spPr bwMode="auto">
          <a:xfrm>
            <a:off x="8763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7" name="Rectangle 93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Tree-RIP: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</p:txBody>
      </p:sp>
      <p:pic>
        <p:nvPicPr>
          <p:cNvPr id="59396" name="Content Placeholder 3" descr="bintree.tif"/>
          <p:cNvPicPr>
            <a:picLocks noChangeAspect="1"/>
          </p:cNvPicPr>
          <p:nvPr/>
        </p:nvPicPr>
        <p:blipFill>
          <a:blip r:embed="rId11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5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39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8" name="Line 7"/>
          <p:cNvSpPr>
            <a:spLocks noChangeShapeType="1"/>
          </p:cNvSpPr>
          <p:nvPr/>
        </p:nvSpPr>
        <p:spPr bwMode="auto">
          <a:xfrm flipV="1">
            <a:off x="1770063" y="3176588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09" name="Line 8"/>
          <p:cNvSpPr>
            <a:spLocks noChangeShapeType="1"/>
          </p:cNvSpPr>
          <p:nvPr/>
        </p:nvSpPr>
        <p:spPr bwMode="auto">
          <a:xfrm>
            <a:off x="1770063" y="4668838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0" name="Line 9"/>
          <p:cNvSpPr>
            <a:spLocks noChangeShapeType="1"/>
          </p:cNvSpPr>
          <p:nvPr/>
        </p:nvSpPr>
        <p:spPr bwMode="auto">
          <a:xfrm flipH="1">
            <a:off x="685800" y="4668838"/>
            <a:ext cx="1084263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1" name="AutoShape 10"/>
          <p:cNvSpPr>
            <a:spLocks noChangeArrowheads="1"/>
          </p:cNvSpPr>
          <p:nvPr/>
        </p:nvSpPr>
        <p:spPr bwMode="auto">
          <a:xfrm rot="-283838">
            <a:off x="754063" y="40576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4" name="AutoShape 13"/>
          <p:cNvSpPr>
            <a:spLocks noChangeArrowheads="1"/>
          </p:cNvSpPr>
          <p:nvPr/>
        </p:nvSpPr>
        <p:spPr bwMode="auto">
          <a:xfrm rot="4304015">
            <a:off x="854869" y="4091781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5" name="AutoShape 14"/>
          <p:cNvSpPr>
            <a:spLocks noChangeArrowheads="1"/>
          </p:cNvSpPr>
          <p:nvPr/>
        </p:nvSpPr>
        <p:spPr bwMode="auto">
          <a:xfrm rot="7746010">
            <a:off x="719932" y="4023519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0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7650" y="331152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7" name="Text Box 16"/>
          <p:cNvSpPr txBox="1">
            <a:spLocks noChangeArrowheads="1"/>
          </p:cNvSpPr>
          <p:nvPr/>
        </p:nvSpPr>
        <p:spPr bwMode="auto">
          <a:xfrm>
            <a:off x="990600" y="6148388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i="1">
                <a:solidFill>
                  <a:srgbClr val="3333CC"/>
                </a:solidFill>
                <a:latin typeface="Verdana" pitchFamily="34" charset="0"/>
              </a:rPr>
              <a:t>K-planes</a:t>
            </a:r>
          </a:p>
        </p:txBody>
      </p:sp>
      <p:sp>
        <p:nvSpPr>
          <p:cNvPr id="307218" name="Line 17"/>
          <p:cNvSpPr>
            <a:spLocks noChangeShapeType="1"/>
          </p:cNvSpPr>
          <p:nvPr/>
        </p:nvSpPr>
        <p:spPr bwMode="auto">
          <a:xfrm flipV="1">
            <a:off x="1524000" y="5386388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9" name="Line 18"/>
          <p:cNvSpPr>
            <a:spLocks noChangeShapeType="1"/>
          </p:cNvSpPr>
          <p:nvPr/>
        </p:nvSpPr>
        <p:spPr bwMode="auto">
          <a:xfrm flipH="1" flipV="1">
            <a:off x="1371600" y="5233988"/>
            <a:ext cx="152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0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5263" y="4221163"/>
            <a:ext cx="3810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41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5386388"/>
            <a:ext cx="381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22" name="Line 21"/>
          <p:cNvSpPr>
            <a:spLocks noChangeShapeType="1"/>
          </p:cNvSpPr>
          <p:nvPr/>
        </p:nvSpPr>
        <p:spPr bwMode="auto">
          <a:xfrm>
            <a:off x="2411413" y="4184650"/>
            <a:ext cx="26987" cy="9731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4" name="Line 23"/>
          <p:cNvSpPr>
            <a:spLocks noChangeShapeType="1"/>
          </p:cNvSpPr>
          <p:nvPr/>
        </p:nvSpPr>
        <p:spPr bwMode="auto">
          <a:xfrm>
            <a:off x="6710363" y="48260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5" name="Line 24"/>
          <p:cNvSpPr>
            <a:spLocks noChangeShapeType="1"/>
          </p:cNvSpPr>
          <p:nvPr/>
        </p:nvSpPr>
        <p:spPr bwMode="auto">
          <a:xfrm flipV="1">
            <a:off x="6710363" y="3471863"/>
            <a:ext cx="4984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14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3063" y="3471863"/>
            <a:ext cx="641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7" name="AutoShape 26"/>
          <p:cNvSpPr>
            <a:spLocks noChangeArrowheads="1"/>
          </p:cNvSpPr>
          <p:nvPr/>
        </p:nvSpPr>
        <p:spPr bwMode="auto">
          <a:xfrm>
            <a:off x="4572000" y="3328988"/>
            <a:ext cx="4419600" cy="3136900"/>
          </a:xfrm>
          <a:prstGeom prst="parallelogram">
            <a:avLst>
              <a:gd name="adj" fmla="val 352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16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5600" y="4797425"/>
            <a:ext cx="5334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417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00800" y="5919788"/>
            <a:ext cx="533400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30" name="AutoShape 29"/>
          <p:cNvSpPr>
            <a:spLocks noChangeArrowheads="1"/>
          </p:cNvSpPr>
          <p:nvPr/>
        </p:nvSpPr>
        <p:spPr bwMode="auto">
          <a:xfrm rot="-283838">
            <a:off x="5724525" y="42211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2" name="AutoShape 31"/>
          <p:cNvSpPr>
            <a:spLocks noChangeArrowheads="1"/>
          </p:cNvSpPr>
          <p:nvPr/>
        </p:nvSpPr>
        <p:spPr bwMode="auto">
          <a:xfrm rot="2577415">
            <a:off x="5781675" y="42100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4" name="AutoShape 33"/>
          <p:cNvSpPr>
            <a:spLocks noChangeArrowheads="1"/>
          </p:cNvSpPr>
          <p:nvPr/>
        </p:nvSpPr>
        <p:spPr bwMode="auto">
          <a:xfrm rot="7746010">
            <a:off x="5680869" y="4175919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5" name="Line 34"/>
          <p:cNvSpPr>
            <a:spLocks noChangeShapeType="1"/>
          </p:cNvSpPr>
          <p:nvPr/>
        </p:nvSpPr>
        <p:spPr bwMode="auto">
          <a:xfrm>
            <a:off x="5976938" y="4724400"/>
            <a:ext cx="652462" cy="9667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23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33825" y="6329363"/>
            <a:ext cx="50307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424" name="Line 7"/>
          <p:cNvSpPr>
            <a:spLocks noChangeShapeType="1"/>
          </p:cNvSpPr>
          <p:nvPr/>
        </p:nvSpPr>
        <p:spPr bwMode="auto">
          <a:xfrm>
            <a:off x="3889375" y="6705600"/>
            <a:ext cx="19208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80745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z="1200" smtClean="0"/>
          </a:p>
          <a:p>
            <a:endParaRPr lang="en-US" b="1" smtClean="0">
              <a:solidFill>
                <a:srgbClr val="0000FF"/>
              </a:solidFill>
            </a:endParaRPr>
          </a:p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en-US" b="1" smtClean="0">
                <a:solidFill>
                  <a:srgbClr val="0000FF"/>
                </a:solidFill>
              </a:rPr>
              <a:t>Tree-RIP: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  <a:p>
            <a:endParaRPr lang="en-US" smtClean="0"/>
          </a:p>
          <a:p>
            <a:endParaRPr lang="en-US" smtClean="0"/>
          </a:p>
          <a:p>
            <a:r>
              <a:rPr lang="en-US" b="1" smtClean="0">
                <a:solidFill>
                  <a:srgbClr val="0000FF"/>
                </a:solidFill>
              </a:rPr>
              <a:t>Recovery:</a:t>
            </a:r>
            <a:r>
              <a:rPr lang="en-US" smtClean="0">
                <a:solidFill>
                  <a:srgbClr val="000000"/>
                </a:solidFill>
              </a:rPr>
              <a:t>  new model based algorithms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			   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en-US" sz="1600" b="1" smtClean="0">
                <a:solidFill>
                  <a:srgbClr val="000000"/>
                </a:solidFill>
              </a:rPr>
              <a:t>VC</a:t>
            </a:r>
            <a:r>
              <a:rPr lang="en-US" sz="1600" smtClean="0">
                <a:solidFill>
                  <a:srgbClr val="000000"/>
                </a:solidFill>
              </a:rPr>
              <a:t>, Duarte, Hegde, Baraniuk; Baraniuk, </a:t>
            </a:r>
            <a:r>
              <a:rPr lang="en-US" sz="1600" b="1" smtClean="0">
                <a:solidFill>
                  <a:srgbClr val="000000"/>
                </a:solidFill>
              </a:rPr>
              <a:t>VC</a:t>
            </a:r>
            <a:r>
              <a:rPr lang="en-US" sz="1600" smtClean="0">
                <a:solidFill>
                  <a:srgbClr val="000000"/>
                </a:solidFill>
              </a:rPr>
              <a:t>, Duarte, Hegde]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0420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52400" y="1081088"/>
            <a:ext cx="88392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16994"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Verdana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Iterative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Thresholding</a:t>
            </a:r>
            <a:r>
              <a:rPr lang="en-US" sz="2400" b="1" dirty="0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800100" lvl="1" indent="-342900" defTabSz="457200" eaLnBrk="0" hangingPunct="0">
              <a:buClr>
                <a:srgbClr val="000000"/>
              </a:buClr>
              <a:defRPr/>
            </a:pPr>
            <a:endParaRPr lang="en-US" sz="2400" dirty="0">
              <a:solidFill>
                <a:srgbClr val="000000"/>
              </a:solidFill>
              <a:latin typeface="GillSans" charset="0"/>
              <a:ea typeface="ＭＳ Ｐゴシック" pitchFamily="34" charset="-128"/>
            </a:endParaRPr>
          </a:p>
          <a:p>
            <a:pPr marL="0" lvl="1" defTabSz="457200" eaLnBrk="0" hangingPunct="0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GillSans" charset="0"/>
                <a:ea typeface="ＭＳ Ｐゴシック" pitchFamily="34" charset="-128"/>
              </a:rPr>
              <a:t>	</a:t>
            </a:r>
            <a:endParaRPr lang="en-US" sz="2400" dirty="0">
              <a:solidFill>
                <a:srgbClr val="000000"/>
              </a:solidFill>
              <a:latin typeface="GillSans-BoldItalic" charset="0"/>
              <a:ea typeface="ＭＳ Ｐゴシック" pitchFamily="34" charset="-128"/>
            </a:endParaRPr>
          </a:p>
          <a:p>
            <a:pPr marL="800100" lvl="1" indent="-342900" defTabSz="457200" eaLnBrk="0" hangingPunct="0">
              <a:defRPr/>
            </a:pPr>
            <a:endParaRPr lang="en-US" sz="2400" b="1" i="1" dirty="0">
              <a:solidFill>
                <a:srgbClr val="0000FF"/>
              </a:solidFill>
              <a:latin typeface="GillSans-BoldItalic" charset="0"/>
              <a:ea typeface="ＭＳ Ｐゴシック" pitchFamily="34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1100" b="1" dirty="0">
              <a:solidFill>
                <a:srgbClr val="0000FF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11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</p:txBody>
      </p:sp>
      <p:sp>
        <p:nvSpPr>
          <p:cNvPr id="26627" name="Rectangle 1"/>
          <p:cNvSpPr>
            <a:spLocks/>
          </p:cNvSpPr>
          <p:nvPr/>
        </p:nvSpPr>
        <p:spPr bwMode="auto">
          <a:xfrm>
            <a:off x="152400" y="863600"/>
            <a:ext cx="8839200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 eaLnBrk="0" hangingPunct="0">
              <a:spcBef>
                <a:spcPts val="738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44" name="Rectangle 7"/>
          <p:cNvSpPr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 eaLnBrk="0" hangingPunct="0"/>
            <a:r>
              <a:rPr lang="en-US" sz="360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sym typeface="Gill Sans" charset="0"/>
              </a:rPr>
              <a:t>Standard CS Recovery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" lvl="1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[Nowak,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Figueiredo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; Kingsbury, Reeves;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Daubechies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Defrise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De Mol;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Blumensath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Davies; …]</a:t>
            </a:r>
          </a:p>
          <a:p>
            <a:pPr eaLnBrk="0" hangingPunct="0">
              <a:defRPr/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46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1971675"/>
            <a:ext cx="5041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824413" y="4095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Verdana"/>
              </a:rPr>
              <a:t>update signal estimate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24413" y="47815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prune signal estimate</a:t>
            </a:r>
            <a:br>
              <a:rPr lang="en-US" sz="2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best </a:t>
            </a:r>
            <a:r>
              <a:rPr lang="en-US" sz="2000" i="1" dirty="0">
                <a:solidFill>
                  <a:srgbClr val="0000FF"/>
                </a:solidFill>
                <a:latin typeface="Verdana" pitchFamily="34" charset="0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-term approx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24413" y="5619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update residual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52400" y="1081088"/>
            <a:ext cx="88392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16994"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Verdana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Iterative </a:t>
            </a:r>
            <a:r>
              <a:rPr lang="en-US" sz="2400" b="1" dirty="0">
                <a:solidFill>
                  <a:srgbClr val="000000"/>
                </a:solidFill>
                <a:latin typeface="Verdana"/>
                <a:ea typeface="ＭＳ Ｐゴシック" pitchFamily="34" charset="-128"/>
                <a:sym typeface="Gill Sans" charset="0"/>
              </a:rPr>
              <a:t>Model</a:t>
            </a:r>
            <a:r>
              <a:rPr lang="en-US" sz="2400" b="1" dirty="0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Thresholding</a:t>
            </a:r>
            <a:r>
              <a:rPr lang="en-US" sz="2400" b="1" dirty="0">
                <a:solidFill>
                  <a:srgbClr val="0000FF"/>
                </a:solidFill>
                <a:latin typeface="Verdana"/>
                <a:ea typeface="ＭＳ Ｐゴシック" pitchFamily="34" charset="-128"/>
                <a:sym typeface="Gill Sans" charset="0"/>
              </a:rPr>
              <a:t>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800100" lvl="1" indent="-342900" defTabSz="457200" eaLnBrk="0" hangingPunct="0">
              <a:buClr>
                <a:srgbClr val="000000"/>
              </a:buClr>
              <a:defRPr/>
            </a:pPr>
            <a:endParaRPr lang="en-US" sz="2400" dirty="0">
              <a:solidFill>
                <a:srgbClr val="000000"/>
              </a:solidFill>
              <a:latin typeface="GillSans" charset="0"/>
              <a:ea typeface="ＭＳ Ｐゴシック" pitchFamily="34" charset="-128"/>
            </a:endParaRPr>
          </a:p>
          <a:p>
            <a:pPr marL="0" lvl="1" defTabSz="457200" eaLnBrk="0" hangingPunct="0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GillSans" charset="0"/>
                <a:ea typeface="ＭＳ Ｐゴシック" pitchFamily="34" charset="-128"/>
              </a:rPr>
              <a:t>	</a:t>
            </a:r>
            <a:endParaRPr lang="en-US" sz="2400" dirty="0">
              <a:solidFill>
                <a:srgbClr val="000000"/>
              </a:solidFill>
              <a:latin typeface="GillSans-BoldItalic" charset="0"/>
              <a:ea typeface="ＭＳ Ｐゴシック" pitchFamily="34" charset="-128"/>
            </a:endParaRPr>
          </a:p>
          <a:p>
            <a:pPr marL="800100" lvl="1" indent="-342900" defTabSz="457200" eaLnBrk="0" hangingPunct="0">
              <a:defRPr/>
            </a:pPr>
            <a:endParaRPr lang="en-US" sz="2400" b="1" i="1" dirty="0">
              <a:solidFill>
                <a:srgbClr val="0000FF"/>
              </a:solidFill>
              <a:latin typeface="GillSans-BoldItalic" charset="0"/>
              <a:ea typeface="ＭＳ Ｐゴシック" pitchFamily="34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1100" b="1" dirty="0">
              <a:solidFill>
                <a:srgbClr val="0000FF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11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Gill Sans" charset="0"/>
              <a:ea typeface="ＭＳ Ｐゴシック" pitchFamily="34" charset="-128"/>
              <a:sym typeface="Gill Sans" charset="0"/>
            </a:endParaRPr>
          </a:p>
        </p:txBody>
      </p:sp>
      <p:sp>
        <p:nvSpPr>
          <p:cNvPr id="26627" name="Rectangle 1"/>
          <p:cNvSpPr>
            <a:spLocks/>
          </p:cNvSpPr>
          <p:nvPr/>
        </p:nvSpPr>
        <p:spPr bwMode="auto">
          <a:xfrm>
            <a:off x="152400" y="863600"/>
            <a:ext cx="8839200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 eaLnBrk="0" hangingPunct="0">
              <a:spcBef>
                <a:spcPts val="738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2468" name="Rectangle 7"/>
          <p:cNvSpPr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 eaLnBrk="0" hangingPunct="0"/>
            <a:r>
              <a:rPr lang="en-US" sz="360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sym typeface="Gill Sans" charset="0"/>
              </a:rPr>
              <a:t>Model-based CS Recovery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" lvl="1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V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Duarte,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Hegde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Duarte,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Hegde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]</a:t>
            </a:r>
          </a:p>
          <a:p>
            <a:pPr eaLnBrk="0" hangingPunct="0">
              <a:defRPr/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2470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71675"/>
            <a:ext cx="685641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824413" y="4095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Verdana"/>
              </a:rPr>
              <a:t>update signal estimate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24413" y="47815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prune signal estimate</a:t>
            </a:r>
            <a:br>
              <a:rPr lang="en-US" sz="2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best </a:t>
            </a:r>
            <a:r>
              <a:rPr lang="en-US" sz="2000" i="1" dirty="0">
                <a:solidFill>
                  <a:srgbClr val="0000FF"/>
                </a:solidFill>
                <a:latin typeface="Verdana" pitchFamily="34" charset="0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-term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model 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approx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24413" y="5619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update residual</a:t>
            </a:r>
          </a:p>
        </p:txBody>
      </p:sp>
      <p:sp>
        <p:nvSpPr>
          <p:cNvPr id="62474" name="Line 7"/>
          <p:cNvSpPr>
            <a:spLocks noChangeShapeType="1"/>
          </p:cNvSpPr>
          <p:nvPr/>
        </p:nvSpPr>
        <p:spPr bwMode="auto">
          <a:xfrm>
            <a:off x="1981200" y="5334000"/>
            <a:ext cx="13684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Compressive sensing</a:t>
            </a:r>
            <a:r>
              <a:rPr lang="en-US" sz="2000" dirty="0" smtClean="0">
                <a:ea typeface="ＭＳ Ｐゴシック" pitchFamily="34" charset="-128"/>
              </a:rPr>
              <a:t>		non-adaptive measurements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Bayesian learning</a:t>
            </a:r>
            <a:r>
              <a:rPr lang="en-US" sz="2000" dirty="0" smtClean="0">
                <a:ea typeface="ＭＳ Ｐゴシック" pitchFamily="34" charset="-128"/>
              </a:rPr>
              <a:t>		dictionary of features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Information theory</a:t>
            </a:r>
            <a:r>
              <a:rPr lang="en-US" sz="2000" dirty="0" smtClean="0">
                <a:ea typeface="ＭＳ Ｐゴシック" pitchFamily="34" charset="-128"/>
              </a:rPr>
              <a:t>		coding frame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Computer science 			</a:t>
            </a:r>
            <a:r>
              <a:rPr lang="en-US" sz="2000" dirty="0" smtClean="0">
                <a:ea typeface="ＭＳ Ｐゴシック" pitchFamily="34" charset="-128"/>
              </a:rPr>
              <a:t>sketching matrix / expander</a:t>
            </a: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21200" y="12192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4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1600200" y="1676400"/>
            <a:ext cx="182880" cy="1828800"/>
            <a:chOff x="1600200" y="1676400"/>
            <a:chExt cx="182880" cy="182880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00200" y="32766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00200" y="3048000"/>
              <a:ext cx="18288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00200" y="2819400"/>
              <a:ext cx="182880" cy="22860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00200" y="25908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00200" y="2362200"/>
              <a:ext cx="182880" cy="22860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00200" y="2133600"/>
              <a:ext cx="18288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00200" y="1905000"/>
              <a:ext cx="182880" cy="22860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00200" y="1676400"/>
              <a:ext cx="182880" cy="22860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05600" y="1676400"/>
            <a:ext cx="182880" cy="3200400"/>
            <a:chOff x="6705600" y="1676400"/>
            <a:chExt cx="182880" cy="3200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6705600" y="2876550"/>
              <a:ext cx="182880" cy="20002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6705600" y="4074617"/>
              <a:ext cx="182880" cy="200025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6705600" y="2276475"/>
              <a:ext cx="182880" cy="200025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6705600" y="1676400"/>
              <a:ext cx="182880" cy="3200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6705600" y="18764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6705600" y="20764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6705600" y="22764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6705600" y="24765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6705600" y="26765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6705600" y="28765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6705600" y="30765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6705600" y="32766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6705600" y="34766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6705600" y="36766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6705600" y="38766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6705600" y="40767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6705600" y="4268391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6705600" y="44767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6705600" y="46767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6878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5029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37338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2800" y="37338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Tree-Sparse Signal Recovery</a:t>
            </a:r>
          </a:p>
        </p:txBody>
      </p:sp>
      <p:pic>
        <p:nvPicPr>
          <p:cNvPr id="63491" name="Content Placeholder 3" descr="wvcomp_orig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949325"/>
            <a:ext cx="266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wvcomp_cosamp2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947738"/>
            <a:ext cx="26304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wvcomp_l12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725" y="3887788"/>
            <a:ext cx="2713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wvcomp_tmp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3924300"/>
            <a:ext cx="26622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2905125" y="31400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target signal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970588" y="3051175"/>
            <a:ext cx="2309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CoSaMP, (MSE=1.12)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659063" y="6057900"/>
            <a:ext cx="269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L1-minimization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(MSE=0.751)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5575300" y="6075363"/>
            <a:ext cx="317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Tree-sparse CoSaMP (MSE=0.037)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1325" y="3898900"/>
            <a:ext cx="192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=1024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=80</a:t>
            </a:r>
          </a:p>
        </p:txBody>
      </p:sp>
      <p:pic>
        <p:nvPicPr>
          <p:cNvPr id="63500" name="Picture 3" descr="bintree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989138"/>
            <a:ext cx="2047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Compressible Signals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9144000" cy="5873750"/>
          </a:xfrm>
        </p:spPr>
        <p:txBody>
          <a:bodyPr/>
          <a:lstStyle/>
          <a:p>
            <a:r>
              <a:rPr lang="en-US" smtClean="0"/>
              <a:t>Real-world signals are compressible, not sparse</a:t>
            </a:r>
          </a:p>
          <a:p>
            <a:endParaRPr lang="en-US" sz="1400" smtClean="0"/>
          </a:p>
          <a:p>
            <a:r>
              <a:rPr lang="en-US" smtClean="0"/>
              <a:t>Recall: </a:t>
            </a:r>
            <a:r>
              <a:rPr lang="en-US" b="1" smtClean="0">
                <a:solidFill>
                  <a:srgbClr val="0000FF"/>
                </a:solidFill>
              </a:rPr>
              <a:t>compressible</a:t>
            </a:r>
            <a:r>
              <a:rPr lang="en-US" smtClean="0"/>
              <a:t> &lt;&gt; well approximated </a:t>
            </a:r>
          </a:p>
          <a:p>
            <a:pPr>
              <a:buFontTx/>
              <a:buNone/>
            </a:pPr>
            <a:r>
              <a:rPr lang="en-US" smtClean="0"/>
              <a:t>						by sparse</a:t>
            </a:r>
          </a:p>
          <a:p>
            <a:pPr lvl="1"/>
            <a:endParaRPr lang="en-US" sz="900" smtClean="0"/>
          </a:p>
          <a:p>
            <a:pPr lvl="1"/>
            <a:r>
              <a:rPr lang="en-US" smtClean="0"/>
              <a:t>compressible signals lie close to a union of subspaces</a:t>
            </a:r>
          </a:p>
          <a:p>
            <a:pPr lvl="1"/>
            <a:r>
              <a:rPr lang="en-US" smtClean="0"/>
              <a:t>ie:  approximation error decays rapidly as</a:t>
            </a:r>
          </a:p>
          <a:p>
            <a:pPr lvl="1"/>
            <a:endParaRPr lang="en-US" sz="900" smtClean="0"/>
          </a:p>
          <a:p>
            <a:pPr lvl="1"/>
            <a:endParaRPr lang="en-US" smtClean="0"/>
          </a:p>
          <a:p>
            <a:endParaRPr lang="en-US" sz="1500" smtClean="0"/>
          </a:p>
          <a:p>
            <a:r>
              <a:rPr lang="en-US" smtClean="0"/>
              <a:t>If      has RIP, then</a:t>
            </a:r>
            <a:br>
              <a:rPr lang="en-US" smtClean="0"/>
            </a:br>
            <a:r>
              <a:rPr lang="en-US" smtClean="0"/>
              <a:t>both sparse and</a:t>
            </a:r>
            <a:br>
              <a:rPr lang="en-US" smtClean="0"/>
            </a:br>
            <a:r>
              <a:rPr lang="en-US" smtClean="0"/>
              <a:t>compressible signals</a:t>
            </a:r>
            <a:br>
              <a:rPr lang="en-US" smtClean="0"/>
            </a:br>
            <a:r>
              <a:rPr lang="en-US" smtClean="0"/>
              <a:t>are stably recoverable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5524500" y="5722938"/>
            <a:ext cx="30972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61013" y="4357688"/>
            <a:ext cx="3060700" cy="1365250"/>
            <a:chOff x="1814" y="3068"/>
            <a:chExt cx="1928" cy="860"/>
          </a:xfrm>
        </p:grpSpPr>
        <p:sp>
          <p:nvSpPr>
            <p:cNvPr id="31766" name="Line 7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7" name="Line 8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8" name="Freeform 9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9" name="Rectangle 10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1751" name="Oval 11"/>
          <p:cNvSpPr>
            <a:spLocks noChangeArrowheads="1"/>
          </p:cNvSpPr>
          <p:nvPr/>
        </p:nvSpPr>
        <p:spPr bwMode="auto">
          <a:xfrm>
            <a:off x="5732463" y="4325938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5808663" y="4478338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6324600" y="600392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1755" name="Freeform 15"/>
          <p:cNvSpPr>
            <a:spLocks/>
          </p:cNvSpPr>
          <p:nvPr/>
        </p:nvSpPr>
        <p:spPr bwMode="auto">
          <a:xfrm>
            <a:off x="5961063" y="4478338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H="1">
            <a:off x="5524500" y="4175125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7" name="Freeform 17"/>
          <p:cNvSpPr>
            <a:spLocks/>
          </p:cNvSpPr>
          <p:nvPr/>
        </p:nvSpPr>
        <p:spPr bwMode="auto">
          <a:xfrm>
            <a:off x="5541963" y="4356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2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0763" y="585152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9300" y="5867400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1767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2200" y="43434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Model-Compressible Signals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54037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Model-compressible</a:t>
            </a:r>
            <a:r>
              <a:rPr lang="en-US" smtClean="0"/>
              <a:t> </a:t>
            </a:r>
            <a:r>
              <a:rPr lang="en-US" sz="1400" smtClean="0"/>
              <a:t> </a:t>
            </a:r>
            <a:r>
              <a:rPr lang="en-US" smtClean="0"/>
              <a:t>&lt;&gt; well approximated</a:t>
            </a:r>
            <a:br>
              <a:rPr lang="en-US" smtClean="0"/>
            </a:br>
            <a:r>
              <a:rPr lang="en-US" smtClean="0"/>
              <a:t>					  by model-sparse</a:t>
            </a:r>
          </a:p>
          <a:p>
            <a:pPr lvl="1"/>
            <a:r>
              <a:rPr lang="en-US" smtClean="0"/>
              <a:t>model-compressible signals lie close to a </a:t>
            </a:r>
            <a:br>
              <a:rPr lang="en-US" smtClean="0"/>
            </a:br>
            <a:r>
              <a:rPr lang="en-US" smtClean="0"/>
              <a:t>reduced union of subspaces</a:t>
            </a:r>
          </a:p>
          <a:p>
            <a:pPr lvl="1"/>
            <a:r>
              <a:rPr lang="en-US" smtClean="0"/>
              <a:t>ie:  model-approx error decays rapidly as</a:t>
            </a:r>
          </a:p>
          <a:p>
            <a:endParaRPr lang="en-US" sz="16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5540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Model-Compressible Signals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684838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Model-compressible</a:t>
            </a:r>
            <a:r>
              <a:rPr lang="en-US" smtClean="0">
                <a:ea typeface="MS PGothic" pitchFamily="34" charset="-128"/>
              </a:rPr>
              <a:t> </a:t>
            </a:r>
            <a:r>
              <a:rPr lang="en-US" sz="1400" smtClean="0">
                <a:ea typeface="MS PGothic" pitchFamily="34" charset="-128"/>
              </a:rPr>
              <a:t> </a:t>
            </a:r>
            <a:r>
              <a:rPr lang="en-US" smtClean="0">
                <a:ea typeface="MS PGothic" pitchFamily="34" charset="-128"/>
              </a:rPr>
              <a:t>&lt;&gt; well approximated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					  by model-sparse</a:t>
            </a:r>
          </a:p>
          <a:p>
            <a:pPr lvl="1"/>
            <a:r>
              <a:rPr lang="en-US" smtClean="0">
                <a:ea typeface="MS PGothic" pitchFamily="34" charset="-128"/>
              </a:rPr>
              <a:t>model-compressible signals lie close to a 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reduced union of subspaces</a:t>
            </a:r>
          </a:p>
          <a:p>
            <a:pPr lvl="1"/>
            <a:r>
              <a:rPr lang="en-US" smtClean="0">
                <a:ea typeface="MS PGothic" pitchFamily="34" charset="-128"/>
              </a:rPr>
              <a:t>ie:  model-approx error decays rapidly as</a:t>
            </a:r>
          </a:p>
          <a:p>
            <a:endParaRPr lang="en-US" sz="1600" smtClean="0">
              <a:ea typeface="MS PGothic" pitchFamily="34" charset="-128"/>
            </a:endParaRPr>
          </a:p>
          <a:p>
            <a:pPr>
              <a:buFontTx/>
              <a:buNone/>
            </a:pPr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  <a:p>
            <a:r>
              <a:rPr lang="en-US" smtClean="0">
                <a:ea typeface="MS PGothic" pitchFamily="34" charset="-128"/>
              </a:rPr>
              <a:t>While model-RIP enables stable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model-sparse recovery, </a:t>
            </a:r>
            <a:br>
              <a:rPr lang="en-US" smtClean="0">
                <a:ea typeface="MS PGothic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model-RIP is </a:t>
            </a:r>
            <a:r>
              <a:rPr lang="en-US" b="1" i="1" smtClean="0">
                <a:solidFill>
                  <a:srgbClr val="0000FF"/>
                </a:solidFill>
                <a:ea typeface="MS PGothic" pitchFamily="34" charset="-128"/>
              </a:rPr>
              <a:t>not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 sufficient for stable </a:t>
            </a:r>
            <a:br>
              <a:rPr lang="en-US" b="1" smtClean="0">
                <a:solidFill>
                  <a:srgbClr val="0000FF"/>
                </a:solidFill>
                <a:ea typeface="MS PGothic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model-compressible recovery at         !</a:t>
            </a:r>
            <a:r>
              <a:rPr lang="en-US" b="1" smtClean="0">
                <a:ea typeface="MS PGothic" pitchFamily="34" charset="-128"/>
              </a:rPr>
              <a:t>   </a:t>
            </a:r>
          </a:p>
        </p:txBody>
      </p:sp>
      <p:pic>
        <p:nvPicPr>
          <p:cNvPr id="665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813" y="5181600"/>
            <a:ext cx="8397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Stable Recovery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08050"/>
            <a:ext cx="8763000" cy="53086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Stable model-compressible signal recovery at requires that      have both:</a:t>
            </a:r>
          </a:p>
          <a:p>
            <a:pPr lvl="1"/>
            <a:r>
              <a:rPr lang="en-US" smtClean="0">
                <a:ea typeface="MS PGothic" pitchFamily="34" charset="-128"/>
              </a:rPr>
              <a:t>RIP + 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Restricted Amplification Property</a:t>
            </a:r>
          </a:p>
          <a:p>
            <a:endParaRPr lang="en-US" sz="1600" smtClean="0">
              <a:ea typeface="MS PGothic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RAmP:</a:t>
            </a:r>
            <a:r>
              <a:rPr lang="en-US" smtClean="0">
                <a:ea typeface="MS PGothic" pitchFamily="34" charset="-128"/>
              </a:rPr>
              <a:t> 	controls nonisometry of      in the 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		approximation’s 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residual subspaces</a:t>
            </a:r>
          </a:p>
          <a:p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</p:txBody>
      </p:sp>
      <p:pic>
        <p:nvPicPr>
          <p:cNvPr id="675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55900" y="13716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76938" y="24765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6262688" y="3629025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3273425" y="3624263"/>
            <a:ext cx="26654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214313" y="3619500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Rectangle 12"/>
          <p:cNvSpPr>
            <a:spLocks noChangeArrowheads="1"/>
          </p:cNvSpPr>
          <p:nvPr/>
        </p:nvSpPr>
        <p:spPr bwMode="auto">
          <a:xfrm>
            <a:off x="14398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4" name="Rectangle 13"/>
          <p:cNvSpPr>
            <a:spLocks noChangeArrowheads="1"/>
          </p:cNvSpPr>
          <p:nvPr/>
        </p:nvSpPr>
        <p:spPr bwMode="auto">
          <a:xfrm>
            <a:off x="8270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5" name="Rectangle 14"/>
          <p:cNvSpPr>
            <a:spLocks noChangeArrowheads="1"/>
          </p:cNvSpPr>
          <p:nvPr/>
        </p:nvSpPr>
        <p:spPr bwMode="auto">
          <a:xfrm>
            <a:off x="20875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6" name="Rectangle 15"/>
          <p:cNvSpPr>
            <a:spLocks noChangeArrowheads="1"/>
          </p:cNvSpPr>
          <p:nvPr/>
        </p:nvSpPr>
        <p:spPr bwMode="auto">
          <a:xfrm>
            <a:off x="18002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7" name="Rectangle 16"/>
          <p:cNvSpPr>
            <a:spLocks noChangeArrowheads="1"/>
          </p:cNvSpPr>
          <p:nvPr/>
        </p:nvSpPr>
        <p:spPr bwMode="auto">
          <a:xfrm>
            <a:off x="45005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8" name="Rectangle 17"/>
          <p:cNvSpPr>
            <a:spLocks noChangeArrowheads="1"/>
          </p:cNvSpPr>
          <p:nvPr/>
        </p:nvSpPr>
        <p:spPr bwMode="auto">
          <a:xfrm>
            <a:off x="38877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9" name="Rectangle 18"/>
          <p:cNvSpPr>
            <a:spLocks noChangeArrowheads="1"/>
          </p:cNvSpPr>
          <p:nvPr/>
        </p:nvSpPr>
        <p:spPr bwMode="auto">
          <a:xfrm>
            <a:off x="51482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0" name="Rectangle 19"/>
          <p:cNvSpPr>
            <a:spLocks noChangeArrowheads="1"/>
          </p:cNvSpPr>
          <p:nvPr/>
        </p:nvSpPr>
        <p:spPr bwMode="auto">
          <a:xfrm>
            <a:off x="48609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1" name="Rectangle 20"/>
          <p:cNvSpPr>
            <a:spLocks noChangeArrowheads="1"/>
          </p:cNvSpPr>
          <p:nvPr/>
        </p:nvSpPr>
        <p:spPr bwMode="auto">
          <a:xfrm>
            <a:off x="35274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2" name="Rectangle 21"/>
          <p:cNvSpPr>
            <a:spLocks noChangeArrowheads="1"/>
          </p:cNvSpPr>
          <p:nvPr/>
        </p:nvSpPr>
        <p:spPr bwMode="auto">
          <a:xfrm>
            <a:off x="3671888" y="484981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3" name="Rectangle 22"/>
          <p:cNvSpPr>
            <a:spLocks noChangeArrowheads="1"/>
          </p:cNvSpPr>
          <p:nvPr/>
        </p:nvSpPr>
        <p:spPr bwMode="auto">
          <a:xfrm>
            <a:off x="55086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4" name="Rectangle 23"/>
          <p:cNvSpPr>
            <a:spLocks noChangeArrowheads="1"/>
          </p:cNvSpPr>
          <p:nvPr/>
        </p:nvSpPr>
        <p:spPr bwMode="auto">
          <a:xfrm>
            <a:off x="5003800" y="4813300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5" name="Rectangle 24"/>
          <p:cNvSpPr>
            <a:spLocks noChangeArrowheads="1"/>
          </p:cNvSpPr>
          <p:nvPr/>
        </p:nvSpPr>
        <p:spPr bwMode="auto">
          <a:xfrm>
            <a:off x="65151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6" name="Rectangle 25"/>
          <p:cNvSpPr>
            <a:spLocks noChangeArrowheads="1"/>
          </p:cNvSpPr>
          <p:nvPr/>
        </p:nvSpPr>
        <p:spPr bwMode="auto">
          <a:xfrm>
            <a:off x="6659563" y="484981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7" name="Rectangle 26"/>
          <p:cNvSpPr>
            <a:spLocks noChangeArrowheads="1"/>
          </p:cNvSpPr>
          <p:nvPr/>
        </p:nvSpPr>
        <p:spPr bwMode="auto">
          <a:xfrm>
            <a:off x="84963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8" name="Rectangle 27"/>
          <p:cNvSpPr>
            <a:spLocks noChangeArrowheads="1"/>
          </p:cNvSpPr>
          <p:nvPr/>
        </p:nvSpPr>
        <p:spPr bwMode="auto">
          <a:xfrm>
            <a:off x="7991475" y="48133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29" name="Text Box 28"/>
          <p:cNvSpPr txBox="1">
            <a:spLocks noChangeArrowheads="1"/>
          </p:cNvSpPr>
          <p:nvPr/>
        </p:nvSpPr>
        <p:spPr bwMode="auto">
          <a:xfrm>
            <a:off x="593725" y="554196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optimal 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-term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model recovery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</p:txBody>
      </p:sp>
      <p:sp>
        <p:nvSpPr>
          <p:cNvPr id="47130" name="Text Box 29"/>
          <p:cNvSpPr txBox="1">
            <a:spLocks noChangeArrowheads="1"/>
          </p:cNvSpPr>
          <p:nvPr/>
        </p:nvSpPr>
        <p:spPr bwMode="auto">
          <a:xfrm>
            <a:off x="3562350" y="5564188"/>
            <a:ext cx="2076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optimal 2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-term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model recovery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131" name="Text Box 30"/>
          <p:cNvSpPr txBox="1">
            <a:spLocks noChangeArrowheads="1"/>
          </p:cNvSpPr>
          <p:nvPr/>
        </p:nvSpPr>
        <p:spPr bwMode="auto">
          <a:xfrm>
            <a:off x="6445250" y="5564188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residual subspace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not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7612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6421438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3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9588" y="6432550"/>
            <a:ext cx="323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4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6800" y="6170613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5" name="Picture 3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5100" y="1019175"/>
            <a:ext cx="839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6" name="Picture 3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5850" y="34290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7" name="Picture 3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2450" y="34448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8" name="Picture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3444875"/>
            <a:ext cx="7667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Tree-RIP, Tree-RAmP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750" y="944563"/>
            <a:ext cx="8763000" cy="1223962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	Theorem:</a:t>
            </a:r>
            <a:r>
              <a:rPr lang="en-US" smtClean="0"/>
              <a:t>  An </a:t>
            </a:r>
            <a:r>
              <a:rPr lang="en-US" i="1" smtClean="0"/>
              <a:t>M</a:t>
            </a:r>
            <a:r>
              <a:rPr lang="en-US" smtClean="0"/>
              <a:t>x</a:t>
            </a:r>
            <a:r>
              <a:rPr lang="en-US" i="1" smtClean="0"/>
              <a:t>N</a:t>
            </a:r>
            <a:r>
              <a:rPr lang="en-US" smtClean="0"/>
              <a:t> iid subgaussian random matrix has the </a:t>
            </a:r>
            <a:r>
              <a:rPr lang="en-US" smtClean="0">
                <a:solidFill>
                  <a:srgbClr val="0000FF"/>
                </a:solidFill>
              </a:rPr>
              <a:t>Tree(</a:t>
            </a:r>
            <a:r>
              <a:rPr lang="en-US" i="1" smtClean="0">
                <a:solidFill>
                  <a:srgbClr val="0000FF"/>
                </a:solidFill>
              </a:rPr>
              <a:t>K</a:t>
            </a:r>
            <a:r>
              <a:rPr lang="en-US" smtClean="0">
                <a:solidFill>
                  <a:srgbClr val="0000FF"/>
                </a:solidFill>
              </a:rPr>
              <a:t>)-RIP</a:t>
            </a:r>
            <a:r>
              <a:rPr lang="en-US" smtClean="0"/>
              <a:t> if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 l="9587" t="42816" r="17693" b="37500"/>
          <a:stretch>
            <a:fillRect/>
          </a:stretch>
        </p:blipFill>
        <p:spPr bwMode="auto">
          <a:xfrm>
            <a:off x="863600" y="1844675"/>
            <a:ext cx="7092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 l="4964" t="38194" r="6804" b="41623"/>
          <a:stretch>
            <a:fillRect/>
          </a:stretch>
        </p:blipFill>
        <p:spPr bwMode="auto">
          <a:xfrm>
            <a:off x="287338" y="4941888"/>
            <a:ext cx="8605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3824288"/>
            <a:ext cx="8763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>
                <a:solidFill>
                  <a:srgbClr val="000000"/>
                </a:solidFill>
                <a:latin typeface="Verdana" pitchFamily="34" charset="0"/>
              </a:rPr>
              <a:t>Theorem: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 An 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x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iid subgaussian random matrix 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has the 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</a:rPr>
              <a:t>Tree(</a:t>
            </a:r>
            <a:r>
              <a:rPr lang="en-US" sz="2400" i="1">
                <a:solidFill>
                  <a:srgbClr val="0000FF"/>
                </a:solidFill>
                <a:latin typeface="Verdana" pitchFamily="34" charset="0"/>
              </a:rPr>
              <a:t>K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</a:rPr>
              <a:t>)-RAmP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if </a:t>
            </a:r>
          </a:p>
        </p:txBody>
      </p:sp>
      <p:sp>
        <p:nvSpPr>
          <p:cNvPr id="442375" name="Line 7"/>
          <p:cNvSpPr>
            <a:spLocks noChangeShapeType="1"/>
          </p:cNvSpPr>
          <p:nvPr/>
        </p:nvSpPr>
        <p:spPr bwMode="auto">
          <a:xfrm>
            <a:off x="900113" y="28527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6" name="Line 8"/>
          <p:cNvSpPr>
            <a:spLocks noChangeShapeType="1"/>
          </p:cNvSpPr>
          <p:nvPr/>
        </p:nvSpPr>
        <p:spPr bwMode="auto">
          <a:xfrm>
            <a:off x="2808288" y="24209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7" name="Line 9"/>
          <p:cNvSpPr>
            <a:spLocks noChangeShapeType="1"/>
          </p:cNvSpPr>
          <p:nvPr/>
        </p:nvSpPr>
        <p:spPr bwMode="auto">
          <a:xfrm>
            <a:off x="2808288" y="3105150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8" name="Line 10"/>
          <p:cNvSpPr>
            <a:spLocks noChangeShapeType="1"/>
          </p:cNvSpPr>
          <p:nvPr/>
        </p:nvSpPr>
        <p:spPr bwMode="auto">
          <a:xfrm>
            <a:off x="287338" y="59134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9" name="Line 11"/>
          <p:cNvSpPr>
            <a:spLocks noChangeShapeType="1"/>
          </p:cNvSpPr>
          <p:nvPr/>
        </p:nvSpPr>
        <p:spPr bwMode="auto">
          <a:xfrm>
            <a:off x="3311525" y="5516563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80" name="Line 12"/>
          <p:cNvSpPr>
            <a:spLocks noChangeShapeType="1"/>
          </p:cNvSpPr>
          <p:nvPr/>
        </p:nvSpPr>
        <p:spPr bwMode="auto">
          <a:xfrm>
            <a:off x="3276600" y="6200775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8621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446838"/>
            <a:ext cx="4137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Simulation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3" y="1200150"/>
            <a:ext cx="8763000" cy="5181600"/>
          </a:xfrm>
        </p:spPr>
        <p:txBody>
          <a:bodyPr/>
          <a:lstStyle/>
          <a:p>
            <a:r>
              <a:rPr lang="en-US" smtClean="0"/>
              <a:t>Number samples for correct recovery</a:t>
            </a:r>
          </a:p>
          <a:p>
            <a:endParaRPr lang="en-US" smtClean="0"/>
          </a:p>
          <a:p>
            <a:r>
              <a:rPr lang="en-US" smtClean="0"/>
              <a:t>Piecewise cubic </a:t>
            </a:r>
            <a:br>
              <a:rPr lang="en-US" smtClean="0"/>
            </a:br>
            <a:r>
              <a:rPr lang="en-US" smtClean="0"/>
              <a:t>signals +</a:t>
            </a:r>
            <a:br>
              <a:rPr lang="en-US" smtClean="0"/>
            </a:br>
            <a:r>
              <a:rPr lang="en-US" smtClean="0"/>
              <a:t>wavelets</a:t>
            </a:r>
          </a:p>
          <a:p>
            <a:endParaRPr lang="en-US" smtClean="0"/>
          </a:p>
          <a:p>
            <a:r>
              <a:rPr lang="en-US" smtClean="0"/>
              <a:t>Models/algorithms:</a:t>
            </a:r>
          </a:p>
          <a:p>
            <a:pPr lvl="1"/>
            <a:r>
              <a:rPr lang="en-US" smtClean="0"/>
              <a:t>compressible							(CoSaMP)</a:t>
            </a:r>
          </a:p>
          <a:p>
            <a:pPr lvl="1"/>
            <a:r>
              <a:rPr lang="en-US" smtClean="0"/>
              <a:t>tree-compressible</a:t>
            </a:r>
            <a:br>
              <a:rPr lang="en-US" smtClean="0"/>
            </a:br>
            <a:r>
              <a:rPr lang="en-US" smtClean="0"/>
              <a:t>(tree-CoSaMP)</a:t>
            </a:r>
          </a:p>
        </p:txBody>
      </p:sp>
      <p:pic>
        <p:nvPicPr>
          <p:cNvPr id="69636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188" y="2506663"/>
            <a:ext cx="528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0" y="4905375"/>
            <a:ext cx="1143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3188" y="3657600"/>
            <a:ext cx="2309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Performance of Recovery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Using model-based IT,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 with RIP and </a:t>
            </a:r>
            <a:r>
              <a:rPr lang="en-US" dirty="0" err="1" smtClean="0">
                <a:ea typeface="ＭＳ Ｐゴシック" pitchFamily="34" charset="-128"/>
              </a:rPr>
              <a:t>RAmP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Model-sparse signals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Model-compressible signals</a:t>
            </a:r>
          </a:p>
          <a:p>
            <a:endParaRPr lang="en-US" sz="1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recovery as good as 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-model-sparse approximation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838200" y="4648200"/>
            <a:ext cx="7567612" cy="1603506"/>
            <a:chOff x="837450" y="4648200"/>
            <a:chExt cx="7567612" cy="1603506"/>
          </a:xfrm>
        </p:grpSpPr>
        <p:pic>
          <p:nvPicPr>
            <p:cNvPr id="19" name="Picture 18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 bwMode="auto">
            <a:xfrm>
              <a:off x="956770" y="4648200"/>
              <a:ext cx="7328971" cy="918746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71687" name="Line 8"/>
            <p:cNvSpPr>
              <a:spLocks noChangeShapeType="1"/>
            </p:cNvSpPr>
            <p:nvPr/>
          </p:nvSpPr>
          <p:spPr bwMode="auto">
            <a:xfrm>
              <a:off x="935874" y="5562600"/>
              <a:ext cx="14033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37450" y="5599243"/>
              <a:ext cx="1574800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  <a:latin typeface="Verdana"/>
                </a:rPr>
                <a:t>CS recovery</a:t>
              </a:r>
              <a:br>
                <a:rPr lang="en-US" dirty="0">
                  <a:solidFill>
                    <a:srgbClr val="0000FF"/>
                  </a:solidFill>
                  <a:latin typeface="Verdana"/>
                </a:rPr>
              </a:br>
              <a:r>
                <a:rPr lang="en-US" dirty="0">
                  <a:solidFill>
                    <a:srgbClr val="0000FF"/>
                  </a:solidFill>
                  <a:latin typeface="Verdana"/>
                </a:rPr>
                <a:t>error</a:t>
              </a:r>
            </a:p>
          </p:txBody>
        </p:sp>
        <p:sp>
          <p:nvSpPr>
            <p:cNvPr id="71689" name="Line 10"/>
            <p:cNvSpPr>
              <a:spLocks noChangeShapeType="1"/>
            </p:cNvSpPr>
            <p:nvPr/>
          </p:nvSpPr>
          <p:spPr bwMode="auto">
            <a:xfrm>
              <a:off x="5336409" y="5562600"/>
              <a:ext cx="15112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810962" y="5605593"/>
              <a:ext cx="2427288" cy="646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Verdana"/>
                </a:rPr>
                <a:t>signal </a:t>
              </a:r>
              <a:r>
                <a:rPr lang="en-US" i="1" dirty="0">
                  <a:solidFill>
                    <a:srgbClr val="FF0000"/>
                  </a:solidFill>
                  <a:latin typeface="Verdana"/>
                </a:rPr>
                <a:t>K</a:t>
              </a:r>
              <a:r>
                <a:rPr lang="en-US" dirty="0">
                  <a:solidFill>
                    <a:srgbClr val="FF0000"/>
                  </a:solidFill>
                  <a:latin typeface="Verdana"/>
                </a:rPr>
                <a:t>-term</a:t>
              </a:r>
              <a:br>
                <a:rPr lang="en-US" dirty="0">
                  <a:solidFill>
                    <a:srgbClr val="FF0000"/>
                  </a:solidFill>
                  <a:latin typeface="Verdana"/>
                </a:rPr>
              </a:br>
              <a:r>
                <a:rPr lang="en-US" dirty="0">
                  <a:solidFill>
                    <a:srgbClr val="FF0000"/>
                  </a:solidFill>
                  <a:latin typeface="Verdana"/>
                </a:rPr>
                <a:t>model approx error</a:t>
              </a:r>
            </a:p>
          </p:txBody>
        </p:sp>
        <p:sp>
          <p:nvSpPr>
            <p:cNvPr id="71691" name="Line 12"/>
            <p:cNvSpPr>
              <a:spLocks noChangeShapeType="1"/>
            </p:cNvSpPr>
            <p:nvPr/>
          </p:nvSpPr>
          <p:spPr bwMode="auto">
            <a:xfrm>
              <a:off x="7654183" y="5562600"/>
              <a:ext cx="6857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619250" y="5605593"/>
              <a:ext cx="785812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6600"/>
                  </a:solidFill>
                  <a:latin typeface="Verdana"/>
                </a:rPr>
                <a:t>noise</a:t>
              </a:r>
            </a:p>
          </p:txBody>
        </p:sp>
      </p:grp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078538" y="6473825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Duarte,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Hegde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Useful Models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63000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the model-based framework makes sense: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model</a:t>
            </a:r>
            <a:r>
              <a:rPr lang="en-US" sz="2400" dirty="0" smtClean="0"/>
              <a:t> with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fast approximation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sensing </a:t>
            </a:r>
            <a:r>
              <a:rPr lang="en-US" sz="2400" b="1" dirty="0" smtClean="0">
                <a:solidFill>
                  <a:srgbClr val="0000FF"/>
                </a:solidFill>
              </a:rPr>
              <a:t>matrix</a:t>
            </a:r>
            <a:r>
              <a:rPr lang="en-US" sz="2400" dirty="0" smtClean="0"/>
              <a:t>      with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model-RIP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model-</a:t>
            </a:r>
            <a:r>
              <a:rPr lang="en-US" sz="2400" dirty="0" err="1" smtClean="0"/>
              <a:t>RAmP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Ex:  block </a:t>
            </a:r>
            <a:r>
              <a:rPr lang="en-US" dirty="0" err="1" smtClean="0"/>
              <a:t>sparsity</a:t>
            </a:r>
            <a:r>
              <a:rPr lang="en-US" dirty="0" smtClean="0"/>
              <a:t> / signal ensembles	</a:t>
            </a:r>
            <a:br>
              <a:rPr lang="en-US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Tropp</a:t>
            </a:r>
            <a:r>
              <a:rPr lang="en-US" sz="1800" dirty="0" smtClean="0"/>
              <a:t>, Gilbert, Strauss], [</a:t>
            </a:r>
            <a:r>
              <a:rPr lang="en-US" sz="1800" dirty="0" err="1" smtClean="0"/>
              <a:t>Stojnic</a:t>
            </a:r>
            <a:r>
              <a:rPr lang="en-US" sz="1800" dirty="0" smtClean="0"/>
              <a:t>, </a:t>
            </a:r>
            <a:r>
              <a:rPr lang="en-US" sz="1800" dirty="0" err="1" smtClean="0"/>
              <a:t>Parvaresh</a:t>
            </a:r>
            <a:r>
              <a:rPr lang="en-US" sz="1800" dirty="0" smtClean="0"/>
              <a:t>, </a:t>
            </a:r>
            <a:r>
              <a:rPr lang="en-US" sz="1800" dirty="0" err="1" smtClean="0"/>
              <a:t>Hassibi</a:t>
            </a:r>
            <a:r>
              <a:rPr lang="en-US" sz="1800" dirty="0" smtClean="0"/>
              <a:t>], </a:t>
            </a:r>
            <a:br>
              <a:rPr lang="en-US" sz="1800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Eldar</a:t>
            </a:r>
            <a:r>
              <a:rPr lang="en-US" sz="1800" dirty="0" smtClean="0"/>
              <a:t>, </a:t>
            </a:r>
            <a:r>
              <a:rPr lang="en-US" sz="1800" dirty="0" err="1" smtClean="0"/>
              <a:t>Mishali</a:t>
            </a:r>
            <a:r>
              <a:rPr lang="en-US" sz="1800" dirty="0" smtClean="0"/>
              <a:t>], [Baron, Duarte et al], [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, </a:t>
            </a:r>
            <a:r>
              <a:rPr lang="en-US" sz="1800" b="1" dirty="0" smtClean="0"/>
              <a:t>VC</a:t>
            </a:r>
            <a:r>
              <a:rPr lang="en-US" sz="1800" dirty="0" smtClean="0"/>
              <a:t>, Duarte, </a:t>
            </a:r>
            <a:r>
              <a:rPr lang="en-US" sz="1800" dirty="0" err="1" smtClean="0"/>
              <a:t>Hegde</a:t>
            </a:r>
            <a:r>
              <a:rPr lang="en-US" sz="1800" dirty="0" smtClean="0"/>
              <a:t>]</a:t>
            </a: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/>
              <a:t>Ex:  clustered signals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800" dirty="0" smtClean="0"/>
              <a:t>[</a:t>
            </a:r>
            <a:r>
              <a:rPr lang="en-US" sz="1800" b="1" dirty="0" smtClean="0"/>
              <a:t>VC</a:t>
            </a:r>
            <a:r>
              <a:rPr lang="en-US" sz="1800" dirty="0" smtClean="0"/>
              <a:t>, Duarte, </a:t>
            </a:r>
            <a:r>
              <a:rPr lang="en-US" sz="1800" dirty="0" err="1" smtClean="0"/>
              <a:t>Hegde</a:t>
            </a:r>
            <a:r>
              <a:rPr lang="en-US" sz="1800" dirty="0" smtClean="0"/>
              <a:t>, 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], [</a:t>
            </a:r>
            <a:r>
              <a:rPr lang="en-US" sz="1800" b="1" dirty="0" smtClean="0"/>
              <a:t>VC</a:t>
            </a:r>
            <a:r>
              <a:rPr lang="en-US" sz="1800" dirty="0" smtClean="0"/>
              <a:t>, </a:t>
            </a:r>
            <a:r>
              <a:rPr lang="en-US" sz="1800" dirty="0" err="1" smtClean="0"/>
              <a:t>Indyk</a:t>
            </a:r>
            <a:r>
              <a:rPr lang="en-US" sz="1800" dirty="0" smtClean="0"/>
              <a:t>, </a:t>
            </a:r>
            <a:r>
              <a:rPr lang="en-US" sz="1800" dirty="0" err="1" smtClean="0"/>
              <a:t>Hegde</a:t>
            </a:r>
            <a:r>
              <a:rPr lang="en-US" sz="1800" dirty="0" smtClean="0"/>
              <a:t>, 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]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Ex:  neuronal spike trains				    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</a:rPr>
              <a:t>Hegde</a:t>
            </a:r>
            <a:r>
              <a:rPr lang="en-US" sz="1800" dirty="0" smtClean="0">
                <a:solidFill>
                  <a:srgbClr val="000000"/>
                </a:solidFill>
              </a:rPr>
              <a:t>, Duarte, </a:t>
            </a:r>
            <a:r>
              <a:rPr lang="en-US" sz="1800" b="1" dirty="0" smtClean="0">
                <a:solidFill>
                  <a:srgbClr val="000000"/>
                </a:solidFill>
              </a:rPr>
              <a:t>VC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best student paper award]</a:t>
            </a:r>
          </a:p>
        </p:txBody>
      </p:sp>
      <p:pic>
        <p:nvPicPr>
          <p:cNvPr id="727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312988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Sparsity</a:t>
            </a:r>
          </a:p>
        </p:txBody>
      </p:sp>
      <p:pic>
        <p:nvPicPr>
          <p:cNvPr id="76803" name="Picture 141" descr="abc.TIF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/>
          <a:srcRect t="46011" b="11258"/>
          <a:stretch>
            <a:fillRect/>
          </a:stretch>
        </p:blipFill>
        <p:spPr>
          <a:xfrm>
            <a:off x="179388" y="3878263"/>
            <a:ext cx="8763000" cy="2006600"/>
          </a:xfrm>
          <a:noFill/>
        </p:spPr>
      </p:pic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684213" y="5930900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target</a:t>
            </a:r>
          </a:p>
        </p:txBody>
      </p:sp>
      <p:sp>
        <p:nvSpPr>
          <p:cNvPr id="36869" name="Text Box 19"/>
          <p:cNvSpPr txBox="1">
            <a:spLocks noChangeArrowheads="1"/>
          </p:cNvSpPr>
          <p:nvPr/>
        </p:nvSpPr>
        <p:spPr bwMode="auto">
          <a:xfrm>
            <a:off x="2524125" y="59309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Ising-model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recovery</a:t>
            </a:r>
          </a:p>
        </p:txBody>
      </p:sp>
      <p:sp>
        <p:nvSpPr>
          <p:cNvPr id="36870" name="Text Box 20"/>
          <p:cNvSpPr txBox="1">
            <a:spLocks noChangeArrowheads="1"/>
          </p:cNvSpPr>
          <p:nvPr/>
        </p:nvSpPr>
        <p:spPr bwMode="auto">
          <a:xfrm>
            <a:off x="5011738" y="5930900"/>
            <a:ext cx="128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CoSaMP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recovery</a:t>
            </a:r>
          </a:p>
        </p:txBody>
      </p:sp>
      <p:sp>
        <p:nvSpPr>
          <p:cNvPr id="36871" name="Text Box 21"/>
          <p:cNvSpPr txBox="1">
            <a:spLocks noChangeArrowheads="1"/>
          </p:cNvSpPr>
          <p:nvPr/>
        </p:nvSpPr>
        <p:spPr bwMode="auto">
          <a:xfrm>
            <a:off x="7278688" y="5930900"/>
            <a:ext cx="128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LP (FPC)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recovery</a:t>
            </a:r>
          </a:p>
        </p:txBody>
      </p:sp>
      <p:sp>
        <p:nvSpPr>
          <p:cNvPr id="36872" name="Rectangle 22"/>
          <p:cNvSpPr>
            <a:spLocks noChangeArrowheads="1"/>
          </p:cNvSpPr>
          <p:nvPr/>
        </p:nvSpPr>
        <p:spPr bwMode="auto">
          <a:xfrm>
            <a:off x="84138" y="1016000"/>
            <a:ext cx="66833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Model clustering of significant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pixels in space domain using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graphical model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 (MRF)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Verdana" pitchFamily="34" charset="0"/>
              </a:rPr>
              <a:t>Ising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 model approximation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via 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graph cuts</a:t>
            </a:r>
          </a:p>
        </p:txBody>
      </p:sp>
      <p:pic>
        <p:nvPicPr>
          <p:cNvPr id="7680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1219200"/>
            <a:ext cx="3070225" cy="217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288" y="3321050"/>
            <a:ext cx="298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, Duarte, Hedge,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Underdetermined Linear Regression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Challenge: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dirty="0" err="1" smtClean="0">
                <a:ea typeface="ＭＳ Ｐゴシック" pitchFamily="34" charset="-128"/>
              </a:rPr>
              <a:t>nullspace</a:t>
            </a:r>
            <a:r>
              <a:rPr lang="en-US" sz="2000" dirty="0" smtClean="0">
                <a:ea typeface="ＭＳ Ｐゴシック" pitchFamily="34" charset="-128"/>
              </a:rPr>
              <a:t> of </a:t>
            </a: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1200" y="12192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7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6878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5029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95400" y="37338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52800" y="37338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5626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205545" y="6198108"/>
            <a:ext cx="4271455" cy="347411"/>
          </a:xfrm>
          <a:prstGeom prst="rect">
            <a:avLst/>
          </a:prstGeom>
          <a:noFill/>
          <a:ln/>
          <a:effectLst/>
        </p:spPr>
      </p:pic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6705600" y="4840287"/>
            <a:ext cx="2362200" cy="1941513"/>
            <a:chOff x="5543550" y="1125538"/>
            <a:chExt cx="2924175" cy="2627312"/>
          </a:xfrm>
        </p:grpSpPr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73938" y="4383087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4725987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4563"/>
            <a:ext cx="9372600" cy="66246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CS works:	   stable embedding for signals </a:t>
            </a:r>
            <a:br>
              <a:rPr lang="en-US" dirty="0" smtClean="0"/>
            </a:br>
            <a:r>
              <a:rPr lang="en-US" dirty="0" smtClean="0"/>
              <a:t>			   with concise geometric structure</a:t>
            </a:r>
          </a:p>
          <a:p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Sparse signals 		&lt;&gt; </a:t>
            </a:r>
            <a:r>
              <a:rPr lang="en-US" dirty="0" smtClean="0">
                <a:solidFill>
                  <a:srgbClr val="0000FF"/>
                </a:solidFill>
              </a:rPr>
              <a:t>model-sparse signals</a:t>
            </a:r>
          </a:p>
          <a:p>
            <a:endParaRPr lang="en-US" dirty="0" smtClean="0"/>
          </a:p>
          <a:p>
            <a:r>
              <a:rPr lang="en-US" dirty="0" smtClean="0"/>
              <a:t>Compressible signals	&lt;&gt; </a:t>
            </a:r>
            <a:r>
              <a:rPr lang="en-US" dirty="0" smtClean="0">
                <a:solidFill>
                  <a:srgbClr val="0000FF"/>
                </a:solidFill>
              </a:rPr>
              <a:t>model-compressible signals</a:t>
            </a:r>
          </a:p>
          <a:p>
            <a:pPr lvl="1">
              <a:buFontTx/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/>
            </a:r>
            <a:br>
              <a:rPr lang="en-US" sz="1000" dirty="0" smtClean="0">
                <a:solidFill>
                  <a:srgbClr val="0000FF"/>
                </a:solidFill>
              </a:rPr>
            </a:br>
            <a:r>
              <a:rPr lang="en-US" dirty="0" smtClean="0"/>
              <a:t>	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upshot:</a:t>
            </a:r>
            <a:r>
              <a:rPr lang="en-US" dirty="0" smtClean="0"/>
              <a:t>		fewer measurements</a:t>
            </a:r>
            <a:br>
              <a:rPr lang="en-US" dirty="0" smtClean="0"/>
            </a:br>
            <a:r>
              <a:rPr lang="en-US" dirty="0" smtClean="0"/>
              <a:t>				more stable recovery</a:t>
            </a:r>
          </a:p>
          <a:p>
            <a:pPr lvl="1">
              <a:buFontTx/>
              <a:buNone/>
            </a:pPr>
            <a:endParaRPr lang="en-US" sz="1000" dirty="0" smtClean="0"/>
          </a:p>
          <a:p>
            <a:pPr lvl="1">
              <a:buFontTx/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new concept:</a:t>
            </a:r>
            <a:r>
              <a:rPr lang="en-US" dirty="0" smtClean="0"/>
              <a:t>	</a:t>
            </a:r>
            <a:r>
              <a:rPr lang="en-US" dirty="0" err="1" smtClean="0"/>
              <a:t>RAmP</a:t>
            </a:r>
            <a:endParaRPr lang="en-US" dirty="0" smtClean="0"/>
          </a:p>
          <a:p>
            <a:pPr lvl="1" indent="-742950"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hetemeel.com/einsteinshow.php?text=+++++%0D%0A%0D%0AIn+theory%2C+theory+and+practice+are+%0D%0Athe+same.+In+practice%2C+they+are+not.++%0D%0A%0D%0A++++++++++++++++++++++++++++++Questions%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Sparse or compressible   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not sufficient alone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ea typeface="ＭＳ Ｐゴシック" pitchFamily="34" charset="-128"/>
              </a:rPr>
              <a:t>Projection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information preserving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	(restricted </a:t>
            </a:r>
            <a:r>
              <a:rPr lang="en-US" b="1" i="1" dirty="0" err="1" smtClean="0">
                <a:solidFill>
                  <a:srgbClr val="0000FF"/>
                </a:solidFill>
                <a:ea typeface="ＭＳ Ｐゴシック" pitchFamily="34" charset="-128"/>
              </a:rPr>
              <a:t>isometry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 property - RIP)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ea typeface="ＭＳ Ｐゴシック" pitchFamily="34" charset="-128"/>
              </a:rPr>
              <a:t>Decoding algorithms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tractable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789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74100" y="1133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6200" y="1082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10826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9900" y="194627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5594"/>
          <a:stretch>
            <a:fillRect/>
          </a:stretch>
        </p:blipFill>
        <p:spPr bwMode="auto">
          <a:xfrm>
            <a:off x="6176963" y="1463675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6" name="Group 9"/>
          <p:cNvGrpSpPr>
            <a:grpSpLocks/>
          </p:cNvGrpSpPr>
          <p:nvPr/>
        </p:nvGrpSpPr>
        <p:grpSpPr bwMode="auto">
          <a:xfrm>
            <a:off x="5168900" y="1547813"/>
            <a:ext cx="152400" cy="1155700"/>
            <a:chOff x="1791" y="2385"/>
            <a:chExt cx="96" cy="728"/>
          </a:xfrm>
        </p:grpSpPr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7897" name="Group 18"/>
          <p:cNvGrpSpPr>
            <a:grpSpLocks/>
          </p:cNvGrpSpPr>
          <p:nvPr/>
        </p:nvGrpSpPr>
        <p:grpSpPr bwMode="auto">
          <a:xfrm>
            <a:off x="8734425" y="1489075"/>
            <a:ext cx="155575" cy="2438400"/>
            <a:chOff x="4673" y="2480"/>
            <a:chExt cx="98" cy="1536"/>
          </a:xfrm>
        </p:grpSpPr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3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4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0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5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0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7898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4200" y="1549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35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Key Insights from the Compressive Sensing</a:t>
            </a:r>
            <a:endParaRPr lang="en-US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05800" y="3962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8375" y="28956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4100" y="28956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signal:	  only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out of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model:  union of </a:t>
            </a:r>
            <a:r>
              <a:rPr lang="en-US" sz="24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-dimensional subspaces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aligned w/ coordinate axes</a:t>
            </a:r>
          </a:p>
          <a:p>
            <a:endParaRPr lang="en-US" sz="1400" smtClean="0">
              <a:ea typeface="ＭＳ Ｐゴシック" pitchFamily="34" charset="-128"/>
            </a:endParaRPr>
          </a:p>
          <a:p>
            <a:endParaRPr lang="en-US" sz="1400" smtClean="0">
              <a:ea typeface="ＭＳ Ｐゴシック" pitchFamily="34" charset="-128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3995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0" name="Line 5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6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7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9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994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9948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1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54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9958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1625" y="4648200"/>
            <a:ext cx="19589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	</a:t>
            </a:r>
          </a:p>
          <a:p>
            <a:pPr lvl="1"/>
            <a:endParaRPr lang="en-US" sz="8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weak      shell</a:t>
            </a:r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4344988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Oval 25"/>
          <p:cNvSpPr>
            <a:spLocks noChangeArrowheads="1"/>
          </p:cNvSpPr>
          <p:nvPr/>
        </p:nvSpPr>
        <p:spPr bwMode="auto">
          <a:xfrm>
            <a:off x="7939087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6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75600" y="58166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28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0988" name="Picture 29"/>
            <p:cNvPicPr>
              <a:picLocks noChangeAspect="1" noChangeArrowheads="1"/>
            </p:cNvPicPr>
            <p:nvPr/>
          </p:nvPicPr>
          <p:blipFill>
            <a:blip r:embed="rId16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9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70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Oval 34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72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395009" y="4800600"/>
            <a:ext cx="794673" cy="396635"/>
          </a:xfrm>
          <a:prstGeom prst="rect">
            <a:avLst/>
          </a:prstGeom>
          <a:noFill/>
          <a:ln/>
          <a:effectLst/>
        </p:spPr>
      </p:pic>
      <p:sp>
        <p:nvSpPr>
          <p:cNvPr id="40973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  <p:sp>
        <p:nvSpPr>
          <p:cNvPr id="40975" name="Line 42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Oval 48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977" name="Line 49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50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Text Box 51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0980" name="Line 53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Freeform 54"/>
          <p:cNvSpPr>
            <a:spLocks/>
          </p:cNvSpPr>
          <p:nvPr/>
        </p:nvSpPr>
        <p:spPr bwMode="auto">
          <a:xfrm>
            <a:off x="2860675" y="48768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82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147886" y="4785547"/>
            <a:ext cx="671514" cy="387035"/>
          </a:xfrm>
          <a:prstGeom prst="rect">
            <a:avLst/>
          </a:prstGeom>
          <a:noFill/>
          <a:ln/>
          <a:effectLst/>
        </p:spPr>
      </p:pic>
      <p:sp>
        <p:nvSpPr>
          <p:cNvPr id="40985" name="Text Box 60"/>
          <p:cNvSpPr txBox="1">
            <a:spLocks noChangeArrowheads="1"/>
          </p:cNvSpPr>
          <p:nvPr/>
        </p:nvSpPr>
        <p:spPr bwMode="auto">
          <a:xfrm>
            <a:off x="4286250" y="5156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power-law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decay</a:t>
            </a:r>
          </a:p>
        </p:txBody>
      </p:sp>
      <p:sp>
        <p:nvSpPr>
          <p:cNvPr id="40986" name="Freeform 61"/>
          <p:cNvSpPr>
            <a:spLocks/>
          </p:cNvSpPr>
          <p:nvPr/>
        </p:nvSpPr>
        <p:spPr bwMode="auto">
          <a:xfrm>
            <a:off x="5256213" y="5659438"/>
            <a:ext cx="287337" cy="325437"/>
          </a:xfrm>
          <a:custGeom>
            <a:avLst/>
            <a:gdLst>
              <a:gd name="T0" fmla="*/ 0 w 181"/>
              <a:gd name="T1" fmla="*/ 0 h 205"/>
              <a:gd name="T2" fmla="*/ 2147483647 w 181"/>
              <a:gd name="T3" fmla="*/ 2147483647 h 205"/>
              <a:gd name="T4" fmla="*/ 2147483647 w 181"/>
              <a:gd name="T5" fmla="*/ 2147483647 h 205"/>
              <a:gd name="T6" fmla="*/ 0 60000 65536"/>
              <a:gd name="T7" fmla="*/ 0 60000 65536"/>
              <a:gd name="T8" fmla="*/ 0 60000 65536"/>
              <a:gd name="T9" fmla="*/ 0 w 181"/>
              <a:gd name="T10" fmla="*/ 0 h 205"/>
              <a:gd name="T11" fmla="*/ 181 w 181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05">
                <a:moveTo>
                  <a:pt x="0" y="0"/>
                </a:moveTo>
                <a:cubicBezTo>
                  <a:pt x="53" y="28"/>
                  <a:pt x="106" y="57"/>
                  <a:pt x="136" y="91"/>
                </a:cubicBezTo>
                <a:cubicBezTo>
                  <a:pt x="166" y="125"/>
                  <a:pt x="173" y="186"/>
                  <a:pt x="181" y="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43200" y="3886200"/>
            <a:ext cx="326558" cy="396635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160511" y="3810000"/>
            <a:ext cx="2240291" cy="533401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1" descr="Rice.png"/>
          <p:cNvPicPr>
            <a:picLocks noChangeAspect="1"/>
          </p:cNvPicPr>
          <p:nvPr/>
        </p:nvPicPr>
        <p:blipFill>
          <a:blip r:embed="rId23" cstate="print"/>
          <a:srcRect l="20833" t="6944" r="17708" b="11111"/>
          <a:stretch>
            <a:fillRect/>
          </a:stretch>
        </p:blipFill>
        <p:spPr bwMode="auto">
          <a:xfrm>
            <a:off x="122238" y="46180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0" descr="rice25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621213"/>
            <a:ext cx="20113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Line 10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well-approximated by a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-sparse signal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			(simply by </a:t>
            </a:r>
            <a:r>
              <a:rPr lang="en-US" sz="1800" dirty="0" err="1" smtClean="0">
                <a:ea typeface="ＭＳ Ｐゴシック" pitchFamily="34" charset="-128"/>
              </a:rPr>
              <a:t>thresholding</a:t>
            </a:r>
            <a:r>
              <a:rPr lang="en-US" sz="1800" dirty="0" smtClean="0">
                <a:ea typeface="ＭＳ Ｐゴシック" pitchFamily="34" charset="-128"/>
              </a:rPr>
              <a:t>)	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99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9" name="Group 19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2007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Line 21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2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3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0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200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858000" y="4622800"/>
            <a:ext cx="2011363" cy="201136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147886" y="4785547"/>
            <a:ext cx="671514" cy="387035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222488" y="3759708"/>
            <a:ext cx="4343938" cy="35513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1" descr="Rice.png"/>
          <p:cNvPicPr>
            <a:picLocks noChangeAspect="1"/>
          </p:cNvPicPr>
          <p:nvPr/>
        </p:nvPicPr>
        <p:blipFill>
          <a:blip r:embed="rId17" cstate="print"/>
          <a:srcRect l="20833" t="6944" r="17708" b="11111"/>
          <a:stretch>
            <a:fillRect/>
          </a:stretch>
        </p:blipFill>
        <p:spPr bwMode="auto">
          <a:xfrm>
            <a:off x="122238" y="4618038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Restricted Isometry Property (RIP)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smtClean="0"/>
              <a:t>Preserve the structure of sparse/compressible signals</a:t>
            </a:r>
          </a:p>
          <a:p>
            <a:endParaRPr lang="en-US" sz="1000" smtClean="0"/>
          </a:p>
          <a:p>
            <a:r>
              <a:rPr lang="en-US" smtClean="0"/>
              <a:t>RIP of order </a:t>
            </a:r>
            <a:r>
              <a:rPr lang="en-US" i="1" smtClean="0"/>
              <a:t>2K</a:t>
            </a:r>
            <a:r>
              <a:rPr lang="en-US" smtClean="0"/>
              <a:t> implies: for all </a:t>
            </a:r>
            <a:r>
              <a:rPr lang="en-US" i="1" smtClean="0"/>
              <a:t>K</a:t>
            </a:r>
            <a:r>
              <a:rPr lang="en-US" smtClean="0"/>
              <a:t>-sparse </a:t>
            </a:r>
            <a:r>
              <a:rPr lang="en-US" i="1" smtClean="0"/>
              <a:t>x</a:t>
            </a:r>
            <a:r>
              <a:rPr lang="en-US" baseline="-25000" smtClean="0"/>
              <a:t>1</a:t>
            </a:r>
            <a:r>
              <a:rPr lang="en-US" smtClean="0"/>
              <a:t> and </a:t>
            </a:r>
            <a:r>
              <a:rPr lang="en-US" i="1" smtClean="0"/>
              <a:t>x</a:t>
            </a:r>
            <a:r>
              <a:rPr lang="en-US" baseline="-25000" smtClean="0"/>
              <a:t>2</a:t>
            </a:r>
          </a:p>
          <a:p>
            <a:endParaRPr lang="en-US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301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37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1334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41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42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4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43015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13321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2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19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21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22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27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8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9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0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1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2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43016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6363" y="2205038"/>
            <a:ext cx="643572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 $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501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97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2,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57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2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57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1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\color{myred}{with probability $1-\exp(-t).$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8"/>
  <p:tag name="PICTUREFILESIZE" val="72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O(K)}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7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red}{O(K\log N)}$$&#10;&#10;}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2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\ell_2} \le &#10;C_1\log\left(\frac{N}{K}\right) \frac{\|x-x_{\mathcal{M}_K}\|_{\ell_1}}{ K^{1/2}}  + C_2 \epsilon&#10;$$&#10;&#10;}\end{document}&#10;"/>
  <p:tag name="FILENAME" val="TP_tmp"/>
  <p:tag name="FORMAT" val="png16m"/>
  <p:tag name="RES" val="600"/>
  <p:tag name="BLEND" val="0"/>
  <p:tag name="TRANSPARENT" val="0"/>
  <p:tag name="TBUG" val="0"/>
  <p:tag name="ALLOWFS" val="0"/>
  <p:tag name="ORIGWIDTH" val="335"/>
  <p:tag name="PICTUREFILESIZE" val="134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forall v \in \text{kernel}(\Phi), x'=x+v 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77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sw\ell_p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24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p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12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abs{x}_{(i)}\lesssim R i^{-1/p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3"/>
  <p:tag name="PICTUREFILESIZE" val="5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color{myblue}{\bf \|x-x_K\|_r \lesssim\left(r/p-1\right)^{-1/r}RK^{1/r-1/p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1"/>
  <p:tag name="PICTUREFILESIZE" val="87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96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88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1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4"/>
  <p:tag name="PICTUREFILESIZE" val="109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^2+\mu\|x\|_1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98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ell_1\&amp;\ell_2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5"/>
  <p:tag name="PICTUREFILESIZE" val="327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7"/>
  <p:tag name="PICTUREFILESIZE" val="8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) &lt;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41"/>
  <p:tag name="PICTUREFILESIZE" val="378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xhat{\widehat{x}}&#10;\begin{document}{\small&#10;&#10;Given $y=\Phi x$, recover a sparse $x$  \vspace*{-3mm}&#10;&#10;\bf{initialize}: ~ $\xhat_0=0$, $r = y$, $i = 0$  \vspace*{-3mm}&#10;&#10;iteration:  \vspace*{-3mm}&#10;\begin{itemize}&#10;\setlength{\itemsep}{5mm}&#10;&#10;\item $i \leftarrow i+1$&#10;&#10;\item $b \leftarrow \xhat_{i-1} + \Phi^T r$&#10;%\COMMENT{form signal estimate}&#10;&#10;\item $\xhat_i \leftarrow {\rm thresh}(b,K)$&#10;%$ \COMMENT{prune signal estimate according to signal model}&#10;&#10;\item $r \leftarrow y - \Phi \xhat_i$ &#10;%\COMMENT{update measurement residual}&#10;&#10;\end{itemize}&#10;&#10;return: ~ $\xhat \leftarrow \xhat_i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610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xhat{\widehat{x}}&#10;\begin{document}{\small&#10;&#10;Given $y=\Phi x$, recover a model sparse $x \in \mathcal{M}$   \vspace*{-3mm}&#10;&#10;\bf{initialize}: ~ $\xhat_0=0$, $r = y$, $i = 0$  \vspace*{-3mm}&#10;&#10;iteration:  \vspace*{-3mm}&#10;\begin{itemize}&#10;\setlength{\itemsep}{5mm}&#10;&#10;\item $i \leftarrow i+1$&#10;&#10;\item $b \leftarrow \xhat_{i-1} + \Phi^T r$&#10;%\COMMENT{form signal estimate}&#10;&#10;\item $\xhat_i \leftarrow \mathcal{M}(b,K)$&#10;%$ \COMMENT{prune signal estimate according to signal model}&#10;&#10;\item $r \leftarrow y - \Phi \xhat_i$ &#10;%\COMMENT{update measurement residual}&#10;&#10;\end{itemize}&#10;&#10;return: ~ $\xhat \leftarrow \xhat_i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6582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16170</TotalTime>
  <Words>695</Words>
  <Application>Microsoft Office PowerPoint</Application>
  <PresentationFormat>On-screen Show (4:3)</PresentationFormat>
  <Paragraphs>370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Blank Presentation</vt:lpstr>
      <vt:lpstr>2_Blank Presentation</vt:lpstr>
      <vt:lpstr>3_Blank Presentation</vt:lpstr>
      <vt:lpstr>15_Blank Presentation</vt:lpstr>
      <vt:lpstr>19_Blank Presentation</vt:lpstr>
      <vt:lpstr>20_Blank Presentation</vt:lpstr>
      <vt:lpstr>22_Blank Presentation</vt:lpstr>
      <vt:lpstr>5_Blank Presentation</vt:lpstr>
      <vt:lpstr>8_Blank Presentation</vt:lpstr>
      <vt:lpstr>6_Blank Presentation</vt:lpstr>
      <vt:lpstr>7_Blank Presentation</vt:lpstr>
      <vt:lpstr>9_Blank Presentation</vt:lpstr>
      <vt:lpstr>10_Blank Presentation</vt:lpstr>
      <vt:lpstr>13_Blank Presentation</vt:lpstr>
      <vt:lpstr>4_Blank Presentation</vt:lpstr>
      <vt:lpstr>Model-based Compressive Sensing</vt:lpstr>
      <vt:lpstr>Slide 2</vt:lpstr>
      <vt:lpstr>Dimensionality Reduction</vt:lpstr>
      <vt:lpstr>Underdetermined Linear Regression</vt:lpstr>
      <vt:lpstr>Key Insights from the Compressive Sensing</vt:lpstr>
      <vt:lpstr>Deterministic Priors</vt:lpstr>
      <vt:lpstr>Deterministic Priors</vt:lpstr>
      <vt:lpstr>Deterministic Priors</vt:lpstr>
      <vt:lpstr>Restricted Isometry Property (RIP)</vt:lpstr>
      <vt:lpstr>Restricted Isometry Property (RIP)</vt:lpstr>
      <vt:lpstr>Recovery Algorithms</vt:lpstr>
      <vt:lpstr>Performance of Recovery</vt:lpstr>
      <vt:lpstr>From Sparsity   to  </vt:lpstr>
      <vt:lpstr>Sparse Models </vt:lpstr>
      <vt:lpstr>Sparse Models </vt:lpstr>
      <vt:lpstr>Beyond Sparse Models </vt:lpstr>
      <vt:lpstr>Sparse Signals</vt:lpstr>
      <vt:lpstr>Model-Sparse Signals</vt:lpstr>
      <vt:lpstr>Model-Sparse Signals</vt:lpstr>
      <vt:lpstr>Model-Sparse Signals</vt:lpstr>
      <vt:lpstr>Model-based CS  Running Example:  Tree-Sparse Signals</vt:lpstr>
      <vt:lpstr>Wavelet Sparse</vt:lpstr>
      <vt:lpstr>Tree-Sparse</vt:lpstr>
      <vt:lpstr>Tree-Sparse</vt:lpstr>
      <vt:lpstr>Sparse</vt:lpstr>
      <vt:lpstr>Tree-Sparse</vt:lpstr>
      <vt:lpstr>Tree-Sparse</vt:lpstr>
      <vt:lpstr>Slide 28</vt:lpstr>
      <vt:lpstr>Slide 29</vt:lpstr>
      <vt:lpstr>Tree-Sparse Signal Recovery</vt:lpstr>
      <vt:lpstr>Compressible Signals</vt:lpstr>
      <vt:lpstr>Model-Compressible Signals</vt:lpstr>
      <vt:lpstr>Model-Compressible Signals</vt:lpstr>
      <vt:lpstr>Stable Recovery</vt:lpstr>
      <vt:lpstr>Tree-RIP, Tree-RAmP</vt:lpstr>
      <vt:lpstr>Simulation</vt:lpstr>
      <vt:lpstr>Performance of Recovery</vt:lpstr>
      <vt:lpstr>Other Useful Models</vt:lpstr>
      <vt:lpstr>Clustered Sparsity</vt:lpstr>
      <vt:lpstr>Conclusions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Compressive Sensing</dc:title>
  <dc:creator>volkan</dc:creator>
  <cp:lastModifiedBy>volkan</cp:lastModifiedBy>
  <cp:revision>600</cp:revision>
  <dcterms:created xsi:type="dcterms:W3CDTF">2009-03-05T20:21:10Z</dcterms:created>
  <dcterms:modified xsi:type="dcterms:W3CDTF">2009-12-11T23:51:39Z</dcterms:modified>
</cp:coreProperties>
</file>